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0" r:id="rId2"/>
    <p:sldId id="279" r:id="rId3"/>
    <p:sldId id="305" r:id="rId4"/>
    <p:sldId id="297" r:id="rId5"/>
    <p:sldId id="257" r:id="rId6"/>
    <p:sldId id="283" r:id="rId7"/>
    <p:sldId id="284" r:id="rId8"/>
    <p:sldId id="262" r:id="rId9"/>
    <p:sldId id="285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303" r:id="rId19"/>
    <p:sldId id="275" r:id="rId20"/>
    <p:sldId id="276" r:id="rId21"/>
    <p:sldId id="277" r:id="rId22"/>
    <p:sldId id="304" r:id="rId23"/>
    <p:sldId id="310" r:id="rId24"/>
    <p:sldId id="311" r:id="rId25"/>
    <p:sldId id="312" r:id="rId26"/>
    <p:sldId id="313" r:id="rId27"/>
    <p:sldId id="278" r:id="rId28"/>
    <p:sldId id="281" r:id="rId29"/>
    <p:sldId id="290" r:id="rId30"/>
    <p:sldId id="292" r:id="rId31"/>
    <p:sldId id="293" r:id="rId32"/>
    <p:sldId id="294" r:id="rId33"/>
    <p:sldId id="295" r:id="rId34"/>
    <p:sldId id="306" r:id="rId35"/>
    <p:sldId id="307" r:id="rId36"/>
    <p:sldId id="309" r:id="rId37"/>
    <p:sldId id="302" r:id="rId38"/>
    <p:sldId id="28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2781BE-91B6-423E-BBF6-7C2F44E8C1A7}">
          <p14:sldIdLst>
            <p14:sldId id="280"/>
            <p14:sldId id="279"/>
            <p14:sldId id="305"/>
          </p14:sldIdLst>
        </p14:section>
        <p14:section name="1. Introduction" id="{AC59462E-3C11-4495-AD1D-48A3A1386FE7}">
          <p14:sldIdLst>
            <p14:sldId id="297"/>
          </p14:sldIdLst>
        </p14:section>
        <p14:section name="2. What is Bitcoin at high level" id="{680B4F1C-FF86-488C-A37F-72DBD0105249}">
          <p14:sldIdLst>
            <p14:sldId id="257"/>
          </p14:sldIdLst>
        </p14:section>
        <p14:section name="3. How Sending Money in Bitcoin Networks" id="{F8410F5B-64BC-48ED-93F2-422696031076}">
          <p14:sldIdLst>
            <p14:sldId id="283"/>
            <p14:sldId id="284"/>
            <p14:sldId id="262"/>
            <p14:sldId id="285"/>
          </p14:sldIdLst>
        </p14:section>
        <p14:section name="4. Bitcoin Transactions and Ledger in Detail" id="{5E4F5886-6015-4D3E-AC39-63624ADCC409}">
          <p14:sldIdLst>
            <p14:sldId id="263"/>
            <p14:sldId id="264"/>
            <p14:sldId id="265"/>
            <p14:sldId id="266"/>
            <p14:sldId id="267"/>
          </p14:sldIdLst>
        </p14:section>
        <p14:section name="5. Double Spending" id="{4B7EE568-04BC-4AFD-94A4-01005FE15E75}">
          <p14:sldIdLst>
            <p14:sldId id="269"/>
          </p14:sldIdLst>
        </p14:section>
        <p14:section name="7. The Block Chain: an Ordering of Transactions" id="{7944E45A-1017-468A-BBC8-62C079BE05AA}">
          <p14:sldIdLst>
            <p14:sldId id="270"/>
            <p14:sldId id="271"/>
            <p14:sldId id="303"/>
          </p14:sldIdLst>
        </p14:section>
        <p14:section name="9. Double Spend Prevention" id="{E2DBD715-AF53-421D-9B85-36EE2043A7E8}">
          <p14:sldIdLst>
            <p14:sldId id="275"/>
            <p14:sldId id="276"/>
          </p14:sldIdLst>
        </p14:section>
        <p14:section name="9. Mining" id="{1A716732-F556-4C79-984D-C2AB355C5893}">
          <p14:sldIdLst>
            <p14:sldId id="277"/>
          </p14:sldIdLst>
        </p14:section>
        <p14:section name="10. Application" id="{43B83FF8-DD14-498E-BDF5-1F2490A02A85}">
          <p14:sldIdLst>
            <p14:sldId id="304"/>
            <p14:sldId id="310"/>
            <p14:sldId id="311"/>
            <p14:sldId id="312"/>
            <p14:sldId id="313"/>
          </p14:sldIdLst>
        </p14:section>
        <p14:section name="11. Summary" id="{2BE261DD-00A7-497A-A73A-F5F6529C04F4}">
          <p14:sldIdLst>
            <p14:sldId id="278"/>
            <p14:sldId id="281"/>
          </p14:sldIdLst>
        </p14:section>
        <p14:section name="Ethereum" id="{E9C5F9C4-1B73-4064-9933-554834B3A870}">
          <p14:sldIdLst>
            <p14:sldId id="290"/>
            <p14:sldId id="292"/>
            <p14:sldId id="293"/>
            <p14:sldId id="294"/>
            <p14:sldId id="295"/>
            <p14:sldId id="306"/>
            <p14:sldId id="307"/>
            <p14:sldId id="309"/>
            <p14:sldId id="302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733" autoAdjust="0"/>
    <p:restoredTop sz="95966" autoAdjust="0"/>
  </p:normalViewPr>
  <p:slideViewPr>
    <p:cSldViewPr snapToGrid="0">
      <p:cViewPr varScale="1">
        <p:scale>
          <a:sx n="153" d="100"/>
          <a:sy n="153" d="100"/>
        </p:scale>
        <p:origin x="92" y="2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8459-DB34-44B7-8088-D81CF29DBC4F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FCCB6-2381-4F22-909F-1230355D8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93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Public –Private Key Encryption</a:t>
            </a:r>
          </a:p>
          <a:p>
            <a:r>
              <a:rPr lang="en-US" dirty="0"/>
              <a:t>Question: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bitcoin is transferred, How the bitcoin is flowed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Bitcoin core code analysis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BitCoin</a:t>
            </a:r>
            <a:r>
              <a:rPr lang="en-US" dirty="0"/>
              <a:t> Addresses: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Generate public / private key pair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Hash the public key </a:t>
            </a:r>
            <a:r>
              <a:rPr lang="en-US" dirty="0">
                <a:sym typeface="Wingdings" panose="05000000000000000000" pitchFamily="2" charset="2"/>
              </a:rPr>
              <a:t> Bitcoin address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Guard the private key with your life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an entire core banking platform on some form of distributed ledger technology.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thing EWF potentially will work on, for example, is a unified blockchain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blockchain represents a real breakthrough when it comes to verifying "tiny little contracts in a point-to-point realm.“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sees blockchain as a breakthrough for traceability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0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A9BC15-652C-4852-8597-59E8E44F3B0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47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740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8A5364-496A-4F9C-87A3-256EB1FA7D2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918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8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Own, Send, Mine bitcoins</a:t>
            </a:r>
          </a:p>
          <a:p>
            <a:r>
              <a:rPr lang="en-US" dirty="0"/>
              <a:t>Satoshi Nakamoto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transaction is done</a:t>
            </a:r>
          </a:p>
          <a:p>
            <a:r>
              <a:rPr lang="en-US" dirty="0"/>
              <a:t>How to transfer</a:t>
            </a:r>
          </a:p>
          <a:p>
            <a:pPr lvl="1"/>
            <a:r>
              <a:rPr lang="en-US" dirty="0"/>
              <a:t>RSA</a:t>
            </a:r>
          </a:p>
          <a:p>
            <a:pPr lvl="1"/>
            <a:r>
              <a:rPr lang="en-US" dirty="0"/>
              <a:t>Bitcoin cryptography</a:t>
            </a:r>
          </a:p>
          <a:p>
            <a:pPr lvl="1"/>
            <a:r>
              <a:rPr lang="en-US" dirty="0"/>
              <a:t>HASH 256</a:t>
            </a:r>
          </a:p>
          <a:p>
            <a:pPr lvl="1"/>
            <a:r>
              <a:rPr lang="en-US" dirty="0"/>
              <a:t>To understand: blockchain.info</a:t>
            </a:r>
          </a:p>
          <a:p>
            <a:pPr lvl="1"/>
            <a:r>
              <a:rPr lang="en-US" dirty="0" err="1"/>
              <a:t>Youtube</a:t>
            </a:r>
            <a:r>
              <a:rPr lang="en-US" dirty="0"/>
              <a:t>: blockchain.info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1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?? How the process pay 1.2, 2.5, 3.4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8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4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can transparently track the provenance of goods as they are passed from one organization to the next, building awareness and trust.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supports an open source project called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Hyperledger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biggest philosophical 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obstacles is trust: Companies must get comfortable with the idea that their supply chain data won’t "live" in a central location. </a:t>
            </a:r>
          </a:p>
          <a:p>
            <a:r>
              <a:rPr lang="zh-CN" altLang="en-US" dirty="0"/>
              <a:t>终于把区块链的技术与应用讲清楚了</a:t>
            </a:r>
            <a:r>
              <a:rPr lang="en-US" altLang="zh-CN" dirty="0"/>
              <a:t>: http://www.sohu.com/a/115881554_481636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FCCB6-2381-4F22-909F-1230355D86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4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61B760-5D5E-4ED1-89A9-88D92431FFE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716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205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DCDF90-1BE6-487B-B060-9657CD1EB2E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727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3151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19D618-D169-493F-AB29-F7ABEF8DF97C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altLang="en-US" sz="200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62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C6C9-F88A-4A1A-8FB0-07A130189CC8}" type="datetime1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2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CE6F3-128A-4A7E-948E-31AC50BA5F60}" type="datetime1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803D-58A6-4B2B-AD8D-C3D6CC66E6EB}" type="datetime1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05" y="335630"/>
            <a:ext cx="11818375" cy="667262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0265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BD8FA-81DB-4BAD-B3C3-CA109C80A853}" type="datetime1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6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7022-96DB-48F2-B3FB-BE06C53B7BA1}" type="datetime1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62" y="365125"/>
            <a:ext cx="11671396" cy="618101"/>
          </a:xfrm>
        </p:spPr>
        <p:txBody>
          <a:bodyPr/>
          <a:lstStyle>
            <a:lvl1pPr>
              <a:defRPr b="1" baseline="0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3" y="1120877"/>
            <a:ext cx="5725338" cy="50560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20877"/>
            <a:ext cx="5793658" cy="50560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E27BA-B0B3-403B-BCD6-8B8E73844757}" type="datetime1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9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35F9-5498-4A6F-8B26-24AF253CCFB1}" type="datetime1">
              <a:rPr lang="en-US" smtClean="0"/>
              <a:t>6/5/2017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3DE6C-3CCC-462F-8C19-C9BE5AF82050}" type="datetime1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14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B72E-B071-4894-9AE8-77A99437A194}" type="datetime1">
              <a:rPr lang="en-US" smtClean="0"/>
              <a:t>6/5/2017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C85DF-04F6-4067-9D57-5BD634B76237}" type="datetime1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2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CF38-5737-4019-A5EB-32F20C60B120}" type="datetime1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4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3BB5B-EB4F-4885-9330-962C885E153D}" type="datetime1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EEF9C-D8EE-4444-AD18-FDA4DCDDF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5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hyperlink" Target="https://blockchain.info/charts/hash-rate?timespan=al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hyperlink" Target="https://blockchain.info/charts/total-bitcoins" TargetMode="Externa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biz.com/article/why-ibm-sees-blockchain-breakthrough-traceabilit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hinaz.com/news/2017/0602/715148.s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-archive.bitgo.com/the-challenges-of-block-chain-indexing/" TargetMode="External"/><Relationship Id="rId2" Type="http://schemas.openxmlformats.org/officeDocument/2006/relationships/hyperlink" Target="http://www.coindesk.com/information/how-do-bitcoin-transactions-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reenbiz.com/article/why-ibm-sees-blockchain-breakthrough-traceability" TargetMode="External"/><Relationship Id="rId5" Type="http://schemas.openxmlformats.org/officeDocument/2006/relationships/hyperlink" Target="https://www.allaboutcircuits.com/news/iota-a-cryptoplatform-for-securing-transactions-on-the-iot/" TargetMode="External"/><Relationship Id="rId4" Type="http://schemas.openxmlformats.org/officeDocument/2006/relationships/hyperlink" Target="https://chrispeterjackson.wordpress.com/2015/08/09/blockchain-platform-evolutio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block-height/469292" TargetMode="External"/><Relationship Id="rId7" Type="http://schemas.openxmlformats.org/officeDocument/2006/relationships/image" Target="../media/image3.png"/><Relationship Id="rId2" Type="http://schemas.openxmlformats.org/officeDocument/2006/relationships/hyperlink" Target="blockchain.inf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blockchain.info/tree/256915156" TargetMode="External"/><Relationship Id="rId4" Type="http://schemas.openxmlformats.org/officeDocument/2006/relationships/hyperlink" Target="https://blockchain.info/tx/bc4623d0f9b3d3cbf37bfd27e05a6ea826a06ec9a4d8dcbf703e140039ddf00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46722"/>
          </a:xfrm>
        </p:spPr>
        <p:txBody>
          <a:bodyPr>
            <a:normAutofit/>
          </a:bodyPr>
          <a:lstStyle/>
          <a:p>
            <a:r>
              <a:rPr lang="zh-CN" altLang="en-US" b="1" dirty="0"/>
              <a:t>比特币</a:t>
            </a:r>
            <a:br>
              <a:rPr lang="en-US" altLang="zh-CN" b="1" dirty="0"/>
            </a:br>
            <a:r>
              <a:rPr lang="zh-CN" altLang="en-US" b="1" dirty="0"/>
              <a:t>实现技术解析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08" y="4503912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Andy Wu (</a:t>
            </a:r>
            <a:r>
              <a:rPr lang="zh-CN" altLang="en-US" sz="3200" dirty="0"/>
              <a:t>吴增德）</a:t>
            </a:r>
            <a:endParaRPr lang="en-US" altLang="zh-CN" sz="3200" dirty="0"/>
          </a:p>
          <a:p>
            <a:r>
              <a:rPr lang="en-US" sz="3200" dirty="0"/>
              <a:t>2017</a:t>
            </a:r>
            <a:r>
              <a:rPr lang="zh-CN" altLang="en-US" sz="3200" dirty="0"/>
              <a:t>－</a:t>
            </a:r>
            <a:r>
              <a:rPr lang="en-US" altLang="zh-CN" sz="3200" dirty="0"/>
              <a:t>05</a:t>
            </a:r>
            <a:r>
              <a:rPr lang="zh-CN" altLang="en-US" sz="3200" dirty="0"/>
              <a:t>－</a:t>
            </a:r>
            <a:r>
              <a:rPr lang="en-US" altLang="zh-CN" sz="3200" dirty="0"/>
              <a:t>29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157007" y="3651832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持有、支付、挖掘比特币原理及协议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575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and Ledger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681" y="1025526"/>
            <a:ext cx="7132389" cy="1496610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B</a:t>
            </a:r>
            <a:r>
              <a:rPr lang="EN-US" altLang="ZH-TW" dirty="0"/>
              <a:t>itcoin</a:t>
            </a:r>
            <a:r>
              <a:rPr lang="en-US" altLang="zh-TW" dirty="0"/>
              <a:t>s</a:t>
            </a:r>
            <a:r>
              <a:rPr lang="EN-US" altLang="ZH-TW" dirty="0"/>
              <a:t> </a:t>
            </a:r>
            <a:r>
              <a:rPr lang="en-US" altLang="zh-TW" dirty="0"/>
              <a:t>comes from </a:t>
            </a:r>
            <a:r>
              <a:rPr lang="EN-US" altLang="ZH-TW" dirty="0"/>
              <a:t>chain</a:t>
            </a:r>
            <a:r>
              <a:rPr lang="en-US" altLang="zh-TW" dirty="0"/>
              <a:t>s</a:t>
            </a:r>
            <a:r>
              <a:rPr lang="EN-US" altLang="ZH-TW" dirty="0"/>
              <a:t> of</a:t>
            </a:r>
            <a:r>
              <a:rPr lang="en-US" altLang="zh-TW" dirty="0"/>
              <a:t> transactions</a:t>
            </a:r>
            <a:endParaRPr lang="en-US" dirty="0"/>
          </a:p>
          <a:p>
            <a:r>
              <a:rPr lang="en-US" dirty="0"/>
              <a:t>Ownership via previous transactions</a:t>
            </a:r>
          </a:p>
          <a:p>
            <a:r>
              <a:rPr lang="en-US" dirty="0"/>
              <a:t>Check previous transactions ~ 24h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179547" y="1025526"/>
            <a:ext cx="4551788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Blockchain.info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3" y="2486459"/>
            <a:ext cx="6519114" cy="4278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955" y="2439101"/>
            <a:ext cx="5219699" cy="41876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223147" y="3086605"/>
            <a:ext cx="5569527" cy="975732"/>
          </a:xfrm>
        </p:spPr>
        <p:txBody>
          <a:bodyPr/>
          <a:lstStyle/>
          <a:p>
            <a:r>
              <a:rPr lang="en-US" dirty="0"/>
              <a:t>Real Transactions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6" y="0"/>
            <a:ext cx="1129435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Verification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589809"/>
            <a:ext cx="11818375" cy="4587154"/>
          </a:xfrm>
        </p:spPr>
        <p:txBody>
          <a:bodyPr/>
          <a:lstStyle/>
          <a:p>
            <a:r>
              <a:rPr lang="en-US" dirty="0"/>
              <a:t>Each Transaction Can Only be Used Once as an input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87" y="2431474"/>
            <a:ext cx="6020794" cy="4218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35" y="2431474"/>
            <a:ext cx="4246830" cy="421800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Balance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330" y="706582"/>
            <a:ext cx="955964" cy="4707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6" y="2462645"/>
            <a:ext cx="5914354" cy="4315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94" y="2234919"/>
            <a:ext cx="4389902" cy="4315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460" y="108790"/>
            <a:ext cx="3066941" cy="11677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Complex Transactions: Mathematical Puzzles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338522"/>
            <a:ext cx="8139658" cy="2506114"/>
          </a:xfrm>
        </p:spPr>
        <p:txBody>
          <a:bodyPr>
            <a:normAutofit/>
          </a:bodyPr>
          <a:lstStyle/>
          <a:p>
            <a:r>
              <a:rPr lang="en-US" dirty="0"/>
              <a:t>Transactions: Mathematical Puzzles with locker</a:t>
            </a:r>
          </a:p>
          <a:p>
            <a:pPr lvl="1"/>
            <a:r>
              <a:rPr lang="en-US" dirty="0"/>
              <a:t>Defined with special Scripting language</a:t>
            </a:r>
          </a:p>
          <a:p>
            <a:pPr lvl="1"/>
            <a:r>
              <a:rPr lang="en-US" dirty="0"/>
              <a:t>Only owner can solve it</a:t>
            </a:r>
          </a:p>
          <a:p>
            <a:pPr lvl="1"/>
            <a:r>
              <a:rPr lang="en-US" dirty="0"/>
              <a:t>Support more complex conditions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9" y="3106877"/>
            <a:ext cx="6244936" cy="1755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742" y="1918358"/>
            <a:ext cx="3076993" cy="2460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313" y="21698"/>
            <a:ext cx="2032939" cy="31267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885" y="5498697"/>
            <a:ext cx="6647296" cy="1223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6885" y="5102038"/>
            <a:ext cx="3579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First Transaction: 2009, Jan 3, 50BTC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7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12" y="2847108"/>
            <a:ext cx="5425362" cy="40108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Transaction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5365286" cy="4086644"/>
          </a:xfrm>
        </p:spPr>
        <p:txBody>
          <a:bodyPr>
            <a:normAutofit/>
          </a:bodyPr>
          <a:lstStyle/>
          <a:p>
            <a:r>
              <a:rPr lang="en-US" dirty="0"/>
              <a:t>Anonymity</a:t>
            </a:r>
          </a:p>
          <a:p>
            <a:pPr lvl="1"/>
            <a:r>
              <a:rPr lang="en-US" dirty="0"/>
              <a:t>Possible bitcoin address: 2^160</a:t>
            </a:r>
          </a:p>
          <a:p>
            <a:r>
              <a:rPr lang="en-US" dirty="0"/>
              <a:t>Bitcoin transaction Security:</a:t>
            </a:r>
          </a:p>
          <a:p>
            <a:pPr lvl="1"/>
            <a:r>
              <a:rPr lang="en-US" dirty="0"/>
              <a:t>Digital Signatures</a:t>
            </a:r>
          </a:p>
          <a:p>
            <a:pPr lvl="1"/>
            <a:r>
              <a:rPr lang="en-US" dirty="0"/>
              <a:t>Referenced Transactions</a:t>
            </a:r>
          </a:p>
          <a:p>
            <a:r>
              <a:rPr lang="en-US" dirty="0"/>
              <a:t>Security Hole: Transaction Order</a:t>
            </a:r>
          </a:p>
          <a:p>
            <a:pPr lvl="1"/>
            <a:r>
              <a:rPr lang="en-US" dirty="0"/>
              <a:t>Double  Spending Fraud</a:t>
            </a:r>
          </a:p>
          <a:p>
            <a:r>
              <a:rPr lang="en-US" dirty="0"/>
              <a:t>Nodes need to agree on transaction order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868710" y="95748"/>
            <a:ext cx="5195470" cy="2396559"/>
            <a:chOff x="402314" y="4156703"/>
            <a:chExt cx="5195470" cy="23965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314" y="4530436"/>
              <a:ext cx="5195470" cy="20228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43709" y="4156703"/>
              <a:ext cx="12923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Wallet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4" y="5139206"/>
            <a:ext cx="3983297" cy="1602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105" y="4842929"/>
            <a:ext cx="3671504" cy="200500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6" y="1150374"/>
            <a:ext cx="10872468" cy="5032217"/>
          </a:xfrm>
        </p:spPr>
        <p:txBody>
          <a:bodyPr/>
          <a:lstStyle/>
          <a:p>
            <a:r>
              <a:rPr lang="en-US" dirty="0"/>
              <a:t>The Block Chain: Ordering Solution</a:t>
            </a:r>
          </a:p>
          <a:p>
            <a:r>
              <a:rPr lang="en-US" dirty="0"/>
              <a:t>Transaction Chain: History of Ownership</a:t>
            </a:r>
          </a:p>
          <a:p>
            <a:pPr lvl="1"/>
            <a:r>
              <a:rPr lang="en-US" dirty="0"/>
              <a:t>Unconfirmed Transactions</a:t>
            </a:r>
          </a:p>
          <a:p>
            <a:pPr lvl="1"/>
            <a:r>
              <a:rPr lang="en-US" dirty="0"/>
              <a:t>Add to new Block</a:t>
            </a:r>
          </a:p>
          <a:p>
            <a:r>
              <a:rPr lang="en-US" dirty="0"/>
              <a:t>Potential next blocks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169" y="112269"/>
            <a:ext cx="5327012" cy="233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99" y="2675615"/>
            <a:ext cx="3979718" cy="176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755" y="4941972"/>
            <a:ext cx="4468424" cy="1677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" y="3723757"/>
            <a:ext cx="7112186" cy="3103069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2" y="3293914"/>
            <a:ext cx="5058013" cy="3547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59" y="2246496"/>
            <a:ext cx="6016921" cy="609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Cryptographic 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Puzzle: SHA256</a:t>
            </a:r>
          </a:p>
          <a:p>
            <a:pPr lvl="1"/>
            <a:r>
              <a:rPr lang="en-US" dirty="0"/>
              <a:t>Target: 000000000000A1B7E…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7453087" y="93519"/>
            <a:ext cx="27911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Block Puzzle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14" y="749450"/>
            <a:ext cx="7110076" cy="4016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4236" y="289239"/>
            <a:ext cx="1767993" cy="1722269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4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Header Hash 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9" y="4422798"/>
            <a:ext cx="3929051" cy="2219302"/>
          </a:xfrm>
          <a:prstGeom prst="rect">
            <a:avLst/>
          </a:prstGeom>
        </p:spPr>
      </p:pic>
      <p:graphicFrame>
        <p:nvGraphicFramePr>
          <p:cNvPr id="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71566"/>
              </p:ext>
            </p:extLst>
          </p:nvPr>
        </p:nvGraphicFramePr>
        <p:xfrm>
          <a:off x="332220" y="1103151"/>
          <a:ext cx="7548130" cy="3198815"/>
        </p:xfrm>
        <a:graphic>
          <a:graphicData uri="http://schemas.openxmlformats.org/drawingml/2006/table">
            <a:tbl>
              <a:tblPr/>
              <a:tblGrid>
                <a:gridCol w="1418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1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Name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Byte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Size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Description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Version (V)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Block Version Number.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Previous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Hash (P</a:t>
                      </a: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This is the hash of the previous block header.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5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Merkle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Root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H</a:t>
                      </a:r>
                      <a:r>
                        <a:rPr kumimoji="0" lang="en-US" sz="18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32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The hash based on all the transactions present in the current block.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Time (T)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Current Timestamp in seconds (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unix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format).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4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Target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 Target value in compact form.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40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Nonce (R)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4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2" charset="0"/>
                          <a:cs typeface="Arial" charset="0"/>
                        </a:rPr>
                        <a:t>User adjusted value starting from 0.</a:t>
                      </a:r>
                    </a:p>
                  </a:txBody>
                  <a:tcPr marL="90000" marR="90000" marT="69282" horzOverflow="overflow">
                    <a:lnL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4422799"/>
            <a:ext cx="3282950" cy="128875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71950" y="5832382"/>
            <a:ext cx="3784600" cy="90147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19" y="106130"/>
            <a:ext cx="3676761" cy="43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320" y="72736"/>
            <a:ext cx="11662860" cy="664244"/>
          </a:xfrm>
        </p:spPr>
        <p:txBody>
          <a:bodyPr>
            <a:normAutofit fontScale="90000"/>
          </a:bodyPr>
          <a:lstStyle/>
          <a:p>
            <a:r>
              <a:rPr lang="en-US" dirty="0"/>
              <a:t>Double Spending Prevention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15" y="4565650"/>
            <a:ext cx="6016867" cy="19304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8" y="4017174"/>
            <a:ext cx="4454842" cy="2652238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99440" y="1245878"/>
            <a:ext cx="8209280" cy="1807349"/>
            <a:chOff x="599440" y="1245878"/>
            <a:chExt cx="8209280" cy="1807349"/>
          </a:xfrm>
        </p:grpSpPr>
        <p:sp>
          <p:nvSpPr>
            <p:cNvPr id="14" name="Rectangle 3"/>
            <p:cNvSpPr>
              <a:spLocks/>
            </p:cNvSpPr>
            <p:nvPr/>
          </p:nvSpPr>
          <p:spPr bwMode="auto">
            <a:xfrm>
              <a:off x="5994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Rectangle 4"/>
            <p:cNvSpPr>
              <a:spLocks/>
            </p:cNvSpPr>
            <p:nvPr/>
          </p:nvSpPr>
          <p:spPr bwMode="auto">
            <a:xfrm>
              <a:off x="28219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Rectangle 5"/>
            <p:cNvSpPr>
              <a:spLocks/>
            </p:cNvSpPr>
            <p:nvPr/>
          </p:nvSpPr>
          <p:spPr bwMode="auto">
            <a:xfrm>
              <a:off x="512318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6"/>
            <p:cNvSpPr>
              <a:spLocks/>
            </p:cNvSpPr>
            <p:nvPr/>
          </p:nvSpPr>
          <p:spPr bwMode="auto">
            <a:xfrm>
              <a:off x="734822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Rectangle 7"/>
            <p:cNvSpPr>
              <a:spLocks/>
            </p:cNvSpPr>
            <p:nvPr/>
          </p:nvSpPr>
          <p:spPr bwMode="auto">
            <a:xfrm>
              <a:off x="614680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 dirty="0">
                  <a:latin typeface="+mn-lt"/>
                  <a:cs typeface="Gill Sans" charset="0"/>
                  <a:sym typeface="Gill Sans" charset="0"/>
                </a:rPr>
                <a:t>.32,A-&gt;B</a:t>
              </a:r>
            </a:p>
          </p:txBody>
        </p:sp>
        <p:sp>
          <p:nvSpPr>
            <p:cNvPr id="19" name="Rectangle 8"/>
            <p:cNvSpPr>
              <a:spLocks/>
            </p:cNvSpPr>
            <p:nvPr/>
          </p:nvSpPr>
          <p:spPr bwMode="auto">
            <a:xfrm>
              <a:off x="614680" y="16063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1.03,S-&gt;J</a:t>
              </a:r>
            </a:p>
          </p:txBody>
        </p:sp>
        <p:sp>
          <p:nvSpPr>
            <p:cNvPr id="20" name="Rectangle 9"/>
            <p:cNvSpPr>
              <a:spLocks/>
            </p:cNvSpPr>
            <p:nvPr/>
          </p:nvSpPr>
          <p:spPr bwMode="auto">
            <a:xfrm>
              <a:off x="614680" y="191876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2.5,M-&gt;S</a:t>
              </a:r>
            </a:p>
          </p:txBody>
        </p:sp>
        <p:sp>
          <p:nvSpPr>
            <p:cNvPr id="21" name="Rectangle 10"/>
            <p:cNvSpPr>
              <a:spLocks/>
            </p:cNvSpPr>
            <p:nvPr/>
          </p:nvSpPr>
          <p:spPr bwMode="auto">
            <a:xfrm>
              <a:off x="614680" y="214482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2" name="Rectangle 11"/>
            <p:cNvSpPr>
              <a:spLocks/>
            </p:cNvSpPr>
            <p:nvPr/>
          </p:nvSpPr>
          <p:spPr bwMode="auto">
            <a:xfrm>
              <a:off x="284276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1.0,J-&gt;Z</a:t>
              </a:r>
            </a:p>
          </p:txBody>
        </p:sp>
        <p:sp>
          <p:nvSpPr>
            <p:cNvPr id="23" name="Rectangle 12"/>
            <p:cNvSpPr>
              <a:spLocks/>
            </p:cNvSpPr>
            <p:nvPr/>
          </p:nvSpPr>
          <p:spPr bwMode="auto">
            <a:xfrm>
              <a:off x="284276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.23,B-&gt;C</a:t>
              </a:r>
            </a:p>
          </p:txBody>
        </p:sp>
        <p:sp>
          <p:nvSpPr>
            <p:cNvPr id="24" name="Rectangle 13"/>
            <p:cNvSpPr>
              <a:spLocks/>
            </p:cNvSpPr>
            <p:nvPr/>
          </p:nvSpPr>
          <p:spPr bwMode="auto">
            <a:xfrm>
              <a:off x="284276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.1,S-&gt;F</a:t>
              </a:r>
            </a:p>
          </p:txBody>
        </p:sp>
        <p:sp>
          <p:nvSpPr>
            <p:cNvPr id="25" name="Rectangle 14"/>
            <p:cNvSpPr>
              <a:spLocks/>
            </p:cNvSpPr>
            <p:nvPr/>
          </p:nvSpPr>
          <p:spPr bwMode="auto">
            <a:xfrm>
              <a:off x="284276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6" name="Rectangle 15"/>
            <p:cNvSpPr>
              <a:spLocks/>
            </p:cNvSpPr>
            <p:nvPr/>
          </p:nvSpPr>
          <p:spPr bwMode="auto">
            <a:xfrm>
              <a:off x="989891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1</a:t>
              </a:r>
            </a:p>
          </p:txBody>
        </p:sp>
        <p:sp>
          <p:nvSpPr>
            <p:cNvPr id="27" name="Rectangle 16"/>
            <p:cNvSpPr>
              <a:spLocks/>
            </p:cNvSpPr>
            <p:nvPr/>
          </p:nvSpPr>
          <p:spPr bwMode="auto">
            <a:xfrm>
              <a:off x="321477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2</a:t>
              </a:r>
            </a:p>
          </p:txBody>
        </p:sp>
        <p:sp>
          <p:nvSpPr>
            <p:cNvPr id="28" name="Rectangle 17"/>
            <p:cNvSpPr>
              <a:spLocks/>
            </p:cNvSpPr>
            <p:nvPr/>
          </p:nvSpPr>
          <p:spPr bwMode="auto">
            <a:xfrm>
              <a:off x="551601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Block 3</a:t>
              </a:r>
            </a:p>
          </p:txBody>
        </p:sp>
        <p:sp>
          <p:nvSpPr>
            <p:cNvPr id="29" name="Rectangle 18"/>
            <p:cNvSpPr>
              <a:spLocks/>
            </p:cNvSpPr>
            <p:nvPr/>
          </p:nvSpPr>
          <p:spPr bwMode="auto">
            <a:xfrm>
              <a:off x="774105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4</a:t>
              </a:r>
            </a:p>
          </p:txBody>
        </p:sp>
        <p:sp>
          <p:nvSpPr>
            <p:cNvPr id="30" name="Rectangle 19"/>
            <p:cNvSpPr>
              <a:spLocks/>
            </p:cNvSpPr>
            <p:nvPr/>
          </p:nvSpPr>
          <p:spPr bwMode="auto">
            <a:xfrm>
              <a:off x="5128647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1.45,C-&gt;S</a:t>
              </a:r>
            </a:p>
          </p:txBody>
        </p:sp>
        <p:sp>
          <p:nvSpPr>
            <p:cNvPr id="31" name="Rectangle 20"/>
            <p:cNvSpPr>
              <a:spLocks/>
            </p:cNvSpPr>
            <p:nvPr/>
          </p:nvSpPr>
          <p:spPr bwMode="auto">
            <a:xfrm>
              <a:off x="5128647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1.2,E-&gt;J</a:t>
              </a:r>
            </a:p>
          </p:txBody>
        </p:sp>
        <p:sp>
          <p:nvSpPr>
            <p:cNvPr id="32" name="Rectangle 21"/>
            <p:cNvSpPr>
              <a:spLocks/>
            </p:cNvSpPr>
            <p:nvPr/>
          </p:nvSpPr>
          <p:spPr bwMode="auto">
            <a:xfrm>
              <a:off x="5128647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.2,M-&gt;J</a:t>
              </a:r>
            </a:p>
          </p:txBody>
        </p:sp>
        <p:sp>
          <p:nvSpPr>
            <p:cNvPr id="33" name="Rectangle 22"/>
            <p:cNvSpPr>
              <a:spLocks/>
            </p:cNvSpPr>
            <p:nvPr/>
          </p:nvSpPr>
          <p:spPr bwMode="auto">
            <a:xfrm>
              <a:off x="5128647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4" name="Rectangle 23"/>
            <p:cNvSpPr>
              <a:spLocks/>
            </p:cNvSpPr>
            <p:nvPr/>
          </p:nvSpPr>
          <p:spPr bwMode="auto">
            <a:xfrm>
              <a:off x="3304370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553496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783620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7" name="Rectangle 26"/>
            <p:cNvSpPr>
              <a:spLocks/>
            </p:cNvSpPr>
            <p:nvPr/>
          </p:nvSpPr>
          <p:spPr bwMode="auto">
            <a:xfrm>
              <a:off x="736515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1.0,H-&gt;J</a:t>
              </a:r>
            </a:p>
          </p:txBody>
        </p:sp>
        <p:sp>
          <p:nvSpPr>
            <p:cNvPr id="38" name="Rectangle 27"/>
            <p:cNvSpPr>
              <a:spLocks/>
            </p:cNvSpPr>
            <p:nvPr/>
          </p:nvSpPr>
          <p:spPr bwMode="auto">
            <a:xfrm>
              <a:off x="736515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.9,M-&gt;B</a:t>
              </a:r>
            </a:p>
          </p:txBody>
        </p:sp>
        <p:sp>
          <p:nvSpPr>
            <p:cNvPr id="39" name="Rectangle 28"/>
            <p:cNvSpPr>
              <a:spLocks/>
            </p:cNvSpPr>
            <p:nvPr/>
          </p:nvSpPr>
          <p:spPr bwMode="auto">
            <a:xfrm>
              <a:off x="736515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1.3,S-&gt;S</a:t>
              </a:r>
            </a:p>
          </p:txBody>
        </p:sp>
        <p:sp>
          <p:nvSpPr>
            <p:cNvPr id="40" name="Rectangle 29"/>
            <p:cNvSpPr>
              <a:spLocks/>
            </p:cNvSpPr>
            <p:nvPr/>
          </p:nvSpPr>
          <p:spPr bwMode="auto">
            <a:xfrm>
              <a:off x="736515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41" name="Line 30"/>
            <p:cNvSpPr>
              <a:spLocks noChangeShapeType="1"/>
            </p:cNvSpPr>
            <p:nvPr/>
          </p:nvSpPr>
          <p:spPr bwMode="auto">
            <a:xfrm>
              <a:off x="2061528" y="2536486"/>
              <a:ext cx="117951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429768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>
              <a:off x="660400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920920" y="4899947"/>
            <a:ext cx="3140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Wait for several block for safety</a:t>
            </a:r>
          </a:p>
        </p:txBody>
      </p:sp>
    </p:spTree>
    <p:extLst>
      <p:ext uri="{BB962C8B-B14F-4D97-AF65-F5344CB8AC3E}">
        <p14:creationId xmlns:p14="http://schemas.microsoft.com/office/powerpoint/2010/main" val="14588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8727"/>
          </a:xfrm>
        </p:spPr>
        <p:txBody>
          <a:bodyPr/>
          <a:lstStyle/>
          <a:p>
            <a:r>
              <a:rPr lang="en-US" b="1" dirty="0"/>
              <a:t>How Bitcoin 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70750"/>
            <a:ext cx="9144000" cy="1287049"/>
          </a:xfrm>
        </p:spPr>
        <p:txBody>
          <a:bodyPr>
            <a:normAutofit/>
          </a:bodyPr>
          <a:lstStyle/>
          <a:p>
            <a:r>
              <a:rPr lang="en-US" sz="3600" dirty="0"/>
              <a:t>Andy Wu (</a:t>
            </a:r>
            <a:r>
              <a:rPr lang="zh-CN" altLang="en-US" sz="3600" dirty="0"/>
              <a:t>吴增德）</a:t>
            </a:r>
            <a:endParaRPr lang="en-US" altLang="zh-CN" sz="3600" dirty="0"/>
          </a:p>
          <a:p>
            <a:r>
              <a:rPr lang="en-US" sz="3600" dirty="0"/>
              <a:t>2017</a:t>
            </a:r>
            <a:r>
              <a:rPr lang="zh-CN" altLang="en-US" sz="3600" dirty="0"/>
              <a:t>－</a:t>
            </a:r>
            <a:r>
              <a:rPr lang="en-US" altLang="zh-CN" sz="3600" dirty="0"/>
              <a:t>05</a:t>
            </a:r>
            <a:r>
              <a:rPr lang="zh-CN" altLang="en-US" sz="3600" dirty="0"/>
              <a:t>－</a:t>
            </a:r>
            <a:r>
              <a:rPr lang="en-US" altLang="zh-CN" sz="3600" dirty="0"/>
              <a:t>29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31" y="1541402"/>
            <a:ext cx="1727059" cy="1719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1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23" y="314568"/>
            <a:ext cx="2140412" cy="118847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36801" y="-2"/>
            <a:ext cx="7162799" cy="1706279"/>
            <a:chOff x="2349687" y="3919134"/>
            <a:chExt cx="9554494" cy="1906276"/>
          </a:xfrm>
        </p:grpSpPr>
        <p:pic>
          <p:nvPicPr>
            <p:cNvPr id="13" name="picture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687" y="3919134"/>
              <a:ext cx="9514114" cy="182712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2622308" y="4377077"/>
              <a:ext cx="9281873" cy="1448333"/>
              <a:chOff x="2622308" y="4377077"/>
              <a:chExt cx="9281873" cy="1448333"/>
            </a:xfrm>
          </p:grpSpPr>
          <p:sp>
            <p:nvSpPr>
              <p:cNvPr id="14" name="矩形 4"/>
              <p:cNvSpPr/>
              <p:nvPr/>
            </p:nvSpPr>
            <p:spPr>
              <a:xfrm>
                <a:off x="4618357" y="4377077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sp>
            <p:nvSpPr>
              <p:cNvPr id="15" name="矩形 5"/>
              <p:cNvSpPr/>
              <p:nvPr/>
            </p:nvSpPr>
            <p:spPr>
              <a:xfrm>
                <a:off x="8250135" y="4471584"/>
                <a:ext cx="1223425" cy="914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6"/>
              <p:cNvCxnSpPr/>
              <p:nvPr/>
            </p:nvCxnSpPr>
            <p:spPr>
              <a:xfrm flipH="1" flipV="1">
                <a:off x="4499384" y="4823129"/>
                <a:ext cx="1450836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7"/>
              <p:cNvCxnSpPr/>
              <p:nvPr/>
            </p:nvCxnSpPr>
            <p:spPr>
              <a:xfrm flipH="1" flipV="1">
                <a:off x="8009596" y="4823126"/>
                <a:ext cx="1438951" cy="98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9"/>
              <p:cNvCxnSpPr/>
              <p:nvPr/>
            </p:nvCxnSpPr>
            <p:spPr>
              <a:xfrm flipV="1">
                <a:off x="2622308" y="5813436"/>
                <a:ext cx="9281873" cy="11974"/>
              </a:xfrm>
              <a:prstGeom prst="straightConnector1">
                <a:avLst/>
              </a:prstGeom>
              <a:ln w="57150">
                <a:headEnd type="none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文字方塊 10"/>
              <p:cNvSpPr txBox="1"/>
              <p:nvPr/>
            </p:nvSpPr>
            <p:spPr>
              <a:xfrm>
                <a:off x="5605715" y="5351232"/>
                <a:ext cx="2743200" cy="461664"/>
              </a:xfrm>
              <a:prstGeom prst="rect">
                <a:avLst/>
              </a:prstGeom>
            </p:spPr>
            <p:txBody>
              <a:bodyPr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TW" altLang="EN-US" sz="2400" dirty="0"/>
                  <a:t>Time</a:t>
                </a:r>
                <a:endParaRPr lang="zh-TW" altLang="en-US" sz="2400" dirty="0"/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41352" y="5284659"/>
            <a:ext cx="4822864" cy="1518715"/>
            <a:chOff x="4638327" y="4309216"/>
            <a:chExt cx="7383554" cy="2248884"/>
          </a:xfrm>
        </p:grpSpPr>
        <p:sp>
          <p:nvSpPr>
            <p:cNvPr id="21" name="矩形 4"/>
            <p:cNvSpPr/>
            <p:nvPr/>
          </p:nvSpPr>
          <p:spPr>
            <a:xfrm>
              <a:off x="5267235" y="4860173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2" name="矩形 5"/>
            <p:cNvSpPr/>
            <p:nvPr/>
          </p:nvSpPr>
          <p:spPr>
            <a:xfrm>
              <a:off x="6821208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23" name="矩形 6"/>
            <p:cNvSpPr/>
            <p:nvPr/>
          </p:nvSpPr>
          <p:spPr>
            <a:xfrm>
              <a:off x="8374961" y="486017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cxnSp>
          <p:nvCxnSpPr>
            <p:cNvPr id="24" name="直線單箭頭接點 7"/>
            <p:cNvCxnSpPr/>
            <p:nvPr/>
          </p:nvCxnSpPr>
          <p:spPr>
            <a:xfrm flipH="1">
              <a:off x="6220677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8"/>
            <p:cNvCxnSpPr/>
            <p:nvPr/>
          </p:nvCxnSpPr>
          <p:spPr>
            <a:xfrm flipH="1">
              <a:off x="7774430" y="5312171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9"/>
            <p:cNvCxnSpPr/>
            <p:nvPr/>
          </p:nvCxnSpPr>
          <p:spPr>
            <a:xfrm flipH="1">
              <a:off x="4657392" y="5324064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10"/>
            <p:cNvCxnSpPr/>
            <p:nvPr/>
          </p:nvCxnSpPr>
          <p:spPr>
            <a:xfrm flipV="1">
              <a:off x="4638327" y="5990317"/>
              <a:ext cx="5202744" cy="36709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11"/>
            <p:cNvSpPr txBox="1"/>
            <p:nvPr/>
          </p:nvSpPr>
          <p:spPr>
            <a:xfrm>
              <a:off x="5810478" y="6025569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29" name="矩形 12"/>
            <p:cNvSpPr/>
            <p:nvPr/>
          </p:nvSpPr>
          <p:spPr>
            <a:xfrm>
              <a:off x="10443454" y="4860173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800"/>
            </a:p>
          </p:txBody>
        </p:sp>
        <p:sp>
          <p:nvSpPr>
            <p:cNvPr id="30" name="文字方塊 14"/>
            <p:cNvSpPr txBox="1"/>
            <p:nvPr/>
          </p:nvSpPr>
          <p:spPr>
            <a:xfrm>
              <a:off x="5856149" y="4360698"/>
              <a:ext cx="2743198" cy="53253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9779425" y="4309216"/>
              <a:ext cx="2242456" cy="60942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400" dirty="0">
                  <a:solidFill>
                    <a:srgbClr val="E33D6F"/>
                  </a:solidFill>
                </a:rPr>
                <a:t>new block</a:t>
              </a:r>
              <a:endParaRPr lang="zh-TW" altLang="en-US" sz="2400" dirty="0">
                <a:solidFill>
                  <a:srgbClr val="E33D6F"/>
                </a:solidFill>
              </a:endParaRPr>
            </a:p>
          </p:txBody>
        </p:sp>
      </p:grpSp>
      <p:pic>
        <p:nvPicPr>
          <p:cNvPr id="33" name="圖片 3" descr="螢幕快照 2016-12-04 下午8.56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614" y="2579720"/>
            <a:ext cx="2067120" cy="2000614"/>
          </a:xfrm>
          <a:prstGeom prst="rect">
            <a:avLst/>
          </a:prstGeom>
        </p:spPr>
      </p:pic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13797" y="1287170"/>
            <a:ext cx="9849869" cy="3997490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altLang="zh-HK" sz="3200" dirty="0"/>
              <a:t>Blockchain:</a:t>
            </a:r>
          </a:p>
          <a:p>
            <a:pPr marL="800100" lvl="1" indent="-342900"/>
            <a:r>
              <a:rPr lang="EN-US" altLang="ZH-HK" sz="3200" dirty="0"/>
              <a:t>Each block is linked to a previous block</a:t>
            </a:r>
          </a:p>
          <a:p>
            <a:pPr marL="800100" lvl="1" indent="-342900"/>
            <a:r>
              <a:rPr lang="EN-US" altLang="ZH-HK" sz="3200" dirty="0"/>
              <a:t>A long chain called “blockchain” is formed</a:t>
            </a:r>
            <a:endParaRPr lang="en-US" sz="3200" dirty="0"/>
          </a:p>
          <a:p>
            <a:pPr marL="800100" lvl="1" indent="-342900"/>
            <a:r>
              <a:rPr lang="en-US" sz="3200" dirty="0"/>
              <a:t>Block Chain Orders Transactions</a:t>
            </a:r>
          </a:p>
          <a:p>
            <a:pPr marL="800100" lvl="1" indent="-342900"/>
            <a:r>
              <a:rPr lang="en-US" sz="3200" dirty="0"/>
              <a:t>Transactions Chain transfers Ownership</a:t>
            </a:r>
          </a:p>
          <a:p>
            <a:pPr marL="342900" indent="-342900"/>
            <a:r>
              <a:rPr lang="en-US" sz="3200" dirty="0"/>
              <a:t>How the Bitcoin network runs</a:t>
            </a:r>
          </a:p>
          <a:p>
            <a:pPr marL="800100" lvl="1" indent="-342900"/>
            <a:r>
              <a:rPr lang="EN-US" altLang="ZH-HK" sz="2800" dirty="0"/>
              <a:t>New transactions are broadcasted to all users</a:t>
            </a:r>
            <a:endParaRPr lang="en-US" altLang="zh-HK" sz="2800" dirty="0"/>
          </a:p>
          <a:p>
            <a:pPr marL="800100" lvl="1" indent="-342900"/>
            <a:r>
              <a:rPr lang="en-US" altLang="zh-HK" sz="2800" dirty="0"/>
              <a:t>Minters </a:t>
            </a:r>
            <a:r>
              <a:rPr lang="EN-US" altLang="ZH-HK" sz="2800" dirty="0"/>
              <a:t>find the solution to the proof of work of the block</a:t>
            </a:r>
            <a:endParaRPr lang="en-US" sz="2800" dirty="0"/>
          </a:p>
          <a:p>
            <a:pPr marL="1257300" lvl="2" indent="-342900"/>
            <a:r>
              <a:rPr lang="EN-US" altLang="ZH-HK" sz="2400" dirty="0"/>
              <a:t>creates new block </a:t>
            </a:r>
            <a:r>
              <a:rPr lang="en-US" altLang="zh-HK" sz="2400" dirty="0"/>
              <a:t>with </a:t>
            </a:r>
            <a:r>
              <a:rPr lang="en-US" altLang="zh-HK" sz="2400" dirty="0" err="1"/>
              <a:t>Txn</a:t>
            </a:r>
            <a:r>
              <a:rPr lang="en-US" altLang="zh-HK" sz="2400" dirty="0"/>
              <a:t>,</a:t>
            </a:r>
            <a:r>
              <a:rPr lang="zh-CN" altLang="en-US" sz="2400" dirty="0"/>
              <a:t> </a:t>
            </a:r>
            <a:r>
              <a:rPr lang="EN-US" altLang="ZH-HK" sz="2400" dirty="0"/>
              <a:t>broadcasted to all users</a:t>
            </a:r>
            <a:endParaRPr lang="en-US" altLang="zh-HK" sz="2400" dirty="0"/>
          </a:p>
          <a:p>
            <a:pPr marL="1257300" lvl="2" indent="-342900"/>
            <a:endParaRPr lang="en-US" sz="2400" dirty="0"/>
          </a:p>
        </p:txBody>
      </p:sp>
      <p:pic>
        <p:nvPicPr>
          <p:cNvPr id="35" name="圖片 3" descr="block soluti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7600" y="3727861"/>
            <a:ext cx="1500574" cy="1133326"/>
          </a:xfrm>
          <a:prstGeom prst="rect">
            <a:avLst/>
          </a:prstGeom>
        </p:spPr>
      </p:pic>
      <p:pic>
        <p:nvPicPr>
          <p:cNvPr id="36" name="圖片 4" descr="broadcas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012" y="5452535"/>
            <a:ext cx="1131635" cy="1368135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C45D685-D0D3-4AD6-B4C8-01F96939BE8D}"/>
              </a:ext>
            </a:extLst>
          </p:cNvPr>
          <p:cNvGrpSpPr/>
          <p:nvPr/>
        </p:nvGrpSpPr>
        <p:grpSpPr>
          <a:xfrm>
            <a:off x="5602981" y="5382491"/>
            <a:ext cx="4583589" cy="1299718"/>
            <a:chOff x="1927172" y="1892774"/>
            <a:chExt cx="6342302" cy="2937843"/>
          </a:xfrm>
        </p:grpSpPr>
        <p:sp>
          <p:nvSpPr>
            <p:cNvPr id="38" name="矩形 3">
              <a:extLst>
                <a:ext uri="{FF2B5EF4-FFF2-40B4-BE49-F238E27FC236}">
                  <a16:creationId xmlns:a16="http://schemas.microsoft.com/office/drawing/2014/main" id="{56469E2D-BB95-4D4D-B0D6-A1A5C77F6847}"/>
                </a:ext>
              </a:extLst>
            </p:cNvPr>
            <p:cNvSpPr/>
            <p:nvPr/>
          </p:nvSpPr>
          <p:spPr>
            <a:xfrm>
              <a:off x="2546660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/>
            </a:p>
          </p:txBody>
        </p:sp>
        <p:sp>
          <p:nvSpPr>
            <p:cNvPr id="39" name="矩形 4">
              <a:extLst>
                <a:ext uri="{FF2B5EF4-FFF2-40B4-BE49-F238E27FC236}">
                  <a16:creationId xmlns:a16="http://schemas.microsoft.com/office/drawing/2014/main" id="{FA48DEE0-6BD8-4A01-88B1-60480318699C}"/>
                </a:ext>
              </a:extLst>
            </p:cNvPr>
            <p:cNvSpPr/>
            <p:nvPr/>
          </p:nvSpPr>
          <p:spPr>
            <a:xfrm>
              <a:off x="4090615" y="2687510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/>
            </a:p>
          </p:txBody>
        </p:sp>
        <p:sp>
          <p:nvSpPr>
            <p:cNvPr id="40" name="矩形 5">
              <a:extLst>
                <a:ext uri="{FF2B5EF4-FFF2-40B4-BE49-F238E27FC236}">
                  <a16:creationId xmlns:a16="http://schemas.microsoft.com/office/drawing/2014/main" id="{2FA2FF0E-9444-4C2A-B153-0B5381CF6A04}"/>
                </a:ext>
              </a:extLst>
            </p:cNvPr>
            <p:cNvSpPr/>
            <p:nvPr/>
          </p:nvSpPr>
          <p:spPr>
            <a:xfrm>
              <a:off x="5644101" y="2697035"/>
              <a:ext cx="914400" cy="9144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/>
            </a:p>
          </p:txBody>
        </p:sp>
        <p:cxnSp>
          <p:nvCxnSpPr>
            <p:cNvPr id="41" name="直線單箭頭接點 6">
              <a:extLst>
                <a:ext uri="{FF2B5EF4-FFF2-40B4-BE49-F238E27FC236}">
                  <a16:creationId xmlns:a16="http://schemas.microsoft.com/office/drawing/2014/main" id="{0C3F8A81-BB6E-4912-8CAD-5746DB2BA5DB}"/>
                </a:ext>
              </a:extLst>
            </p:cNvPr>
            <p:cNvCxnSpPr/>
            <p:nvPr/>
          </p:nvCxnSpPr>
          <p:spPr>
            <a:xfrm flipH="1">
              <a:off x="3490188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7">
              <a:extLst>
                <a:ext uri="{FF2B5EF4-FFF2-40B4-BE49-F238E27FC236}">
                  <a16:creationId xmlns:a16="http://schemas.microsoft.com/office/drawing/2014/main" id="{ED401244-173A-422C-862A-48BE8B94D473}"/>
                </a:ext>
              </a:extLst>
            </p:cNvPr>
            <p:cNvCxnSpPr/>
            <p:nvPr/>
          </p:nvCxnSpPr>
          <p:spPr>
            <a:xfrm flipH="1">
              <a:off x="5043674" y="3154235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8">
              <a:extLst>
                <a:ext uri="{FF2B5EF4-FFF2-40B4-BE49-F238E27FC236}">
                  <a16:creationId xmlns:a16="http://schemas.microsoft.com/office/drawing/2014/main" id="{3B792307-EBE1-4061-AF2F-F8E35E48A97B}"/>
                </a:ext>
              </a:extLst>
            </p:cNvPr>
            <p:cNvCxnSpPr/>
            <p:nvPr/>
          </p:nvCxnSpPr>
          <p:spPr>
            <a:xfrm flipH="1">
              <a:off x="1927172" y="3163760"/>
              <a:ext cx="559416" cy="11779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9">
              <a:extLst>
                <a:ext uri="{FF2B5EF4-FFF2-40B4-BE49-F238E27FC236}">
                  <a16:creationId xmlns:a16="http://schemas.microsoft.com/office/drawing/2014/main" id="{BC5C9672-BAA5-44B7-B74D-42F68E2340FF}"/>
                </a:ext>
              </a:extLst>
            </p:cNvPr>
            <p:cNvCxnSpPr/>
            <p:nvPr/>
          </p:nvCxnSpPr>
          <p:spPr>
            <a:xfrm flipV="1">
              <a:off x="2066478" y="4116056"/>
              <a:ext cx="4713806" cy="10991"/>
            </a:xfrm>
            <a:prstGeom prst="straightConnector1">
              <a:avLst/>
            </a:prstGeom>
            <a:ln w="57150">
              <a:headEnd type="none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10">
              <a:extLst>
                <a:ext uri="{FF2B5EF4-FFF2-40B4-BE49-F238E27FC236}">
                  <a16:creationId xmlns:a16="http://schemas.microsoft.com/office/drawing/2014/main" id="{0862F3F1-CA90-4CEB-AC05-997F99D88F02}"/>
                </a:ext>
              </a:extLst>
            </p:cNvPr>
            <p:cNvSpPr txBox="1"/>
            <p:nvPr/>
          </p:nvSpPr>
          <p:spPr>
            <a:xfrm>
              <a:off x="3051782" y="4166026"/>
              <a:ext cx="2743200" cy="664591"/>
            </a:xfrm>
            <a:prstGeom prst="rect">
              <a:avLst/>
            </a:prstGeom>
          </p:spPr>
          <p:txBody>
            <a:bodyPr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Time</a:t>
              </a:r>
              <a:endParaRPr lang="zh-TW" altLang="en-US" sz="2000" dirty="0"/>
            </a:p>
          </p:txBody>
        </p:sp>
        <p:sp>
          <p:nvSpPr>
            <p:cNvPr id="46" name="矩形 11">
              <a:extLst>
                <a:ext uri="{FF2B5EF4-FFF2-40B4-BE49-F238E27FC236}">
                  <a16:creationId xmlns:a16="http://schemas.microsoft.com/office/drawing/2014/main" id="{31037161-C443-496B-BBDC-899261E3E380}"/>
                </a:ext>
              </a:extLst>
            </p:cNvPr>
            <p:cNvSpPr/>
            <p:nvPr/>
          </p:nvSpPr>
          <p:spPr>
            <a:xfrm>
              <a:off x="7197587" y="2249360"/>
              <a:ext cx="914400" cy="9144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/>
            </a:p>
          </p:txBody>
        </p:sp>
        <p:sp>
          <p:nvSpPr>
            <p:cNvPr id="47" name="文字方塊 12">
              <a:extLst>
                <a:ext uri="{FF2B5EF4-FFF2-40B4-BE49-F238E27FC236}">
                  <a16:creationId xmlns:a16="http://schemas.microsoft.com/office/drawing/2014/main" id="{236F08DE-E120-4CD1-8334-3F9D17AFDE62}"/>
                </a:ext>
              </a:extLst>
            </p:cNvPr>
            <p:cNvSpPr txBox="1"/>
            <p:nvPr/>
          </p:nvSpPr>
          <p:spPr>
            <a:xfrm>
              <a:off x="3147087" y="1892774"/>
              <a:ext cx="3096198" cy="66459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existing blocks</a:t>
              </a:r>
              <a:endParaRPr lang="zh-TW" altLang="en-US" sz="2000" dirty="0"/>
            </a:p>
          </p:txBody>
        </p:sp>
        <p:cxnSp>
          <p:nvCxnSpPr>
            <p:cNvPr id="48" name="直線單箭頭接點 14">
              <a:extLst>
                <a:ext uri="{FF2B5EF4-FFF2-40B4-BE49-F238E27FC236}">
                  <a16:creationId xmlns:a16="http://schemas.microsoft.com/office/drawing/2014/main" id="{0972E011-4365-404A-81F0-7E4294023DEC}"/>
                </a:ext>
              </a:extLst>
            </p:cNvPr>
            <p:cNvCxnSpPr/>
            <p:nvPr/>
          </p:nvCxnSpPr>
          <p:spPr>
            <a:xfrm flipH="1">
              <a:off x="6610026" y="2697035"/>
              <a:ext cx="546550" cy="307541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矩形 15">
              <a:extLst>
                <a:ext uri="{FF2B5EF4-FFF2-40B4-BE49-F238E27FC236}">
                  <a16:creationId xmlns:a16="http://schemas.microsoft.com/office/drawing/2014/main" id="{4EE6D636-898E-4FE3-883E-F686FF61DF1B}"/>
                </a:ext>
              </a:extLst>
            </p:cNvPr>
            <p:cNvSpPr/>
            <p:nvPr/>
          </p:nvSpPr>
          <p:spPr>
            <a:xfrm>
              <a:off x="7197585" y="3384971"/>
              <a:ext cx="914400" cy="91440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 sz="2000"/>
            </a:p>
          </p:txBody>
        </p:sp>
        <p:cxnSp>
          <p:nvCxnSpPr>
            <p:cNvPr id="50" name="直線單箭頭接點 16">
              <a:extLst>
                <a:ext uri="{FF2B5EF4-FFF2-40B4-BE49-F238E27FC236}">
                  <a16:creationId xmlns:a16="http://schemas.microsoft.com/office/drawing/2014/main" id="{3CAA27EC-1A34-452E-9047-F5E0177C2855}"/>
                </a:ext>
              </a:extLst>
            </p:cNvPr>
            <p:cNvCxnSpPr/>
            <p:nvPr/>
          </p:nvCxnSpPr>
          <p:spPr>
            <a:xfrm flipH="1" flipV="1">
              <a:off x="6655114" y="3282781"/>
              <a:ext cx="482216" cy="438296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1" name="文字方塊 17">
              <a:extLst>
                <a:ext uri="{FF2B5EF4-FFF2-40B4-BE49-F238E27FC236}">
                  <a16:creationId xmlns:a16="http://schemas.microsoft.com/office/drawing/2014/main" id="{55178872-DE10-466B-A891-C5EC54344239}"/>
                </a:ext>
              </a:extLst>
            </p:cNvPr>
            <p:cNvSpPr txBox="1"/>
            <p:nvPr/>
          </p:nvSpPr>
          <p:spPr>
            <a:xfrm>
              <a:off x="6283041" y="4162797"/>
              <a:ext cx="1986433" cy="66459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sz="2000" dirty="0"/>
                <a:t>branches</a:t>
              </a:r>
              <a:endParaRPr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589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83" y="1383329"/>
            <a:ext cx="4787466" cy="3666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74" y="67235"/>
            <a:ext cx="3457105" cy="2369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462" y="1108177"/>
            <a:ext cx="5926283" cy="55604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Real purpose:</a:t>
            </a:r>
          </a:p>
          <a:p>
            <a:pPr lvl="1"/>
            <a:r>
              <a:rPr lang="en-US" dirty="0"/>
              <a:t>Verify transactions</a:t>
            </a:r>
          </a:p>
          <a:p>
            <a:pPr lvl="1"/>
            <a:r>
              <a:rPr lang="en-US" dirty="0"/>
              <a:t>Safeguard the block chain</a:t>
            </a:r>
          </a:p>
          <a:p>
            <a:r>
              <a:rPr lang="en-US" dirty="0"/>
              <a:t>Mining: </a:t>
            </a:r>
          </a:p>
          <a:p>
            <a:pPr lvl="1"/>
            <a:r>
              <a:rPr lang="en-US" dirty="0"/>
              <a:t>Every 4 years, cut in half, every 10 minutes</a:t>
            </a:r>
          </a:p>
          <a:p>
            <a:pPr lvl="1"/>
            <a:r>
              <a:rPr lang="en-US" dirty="0"/>
              <a:t>all 21 million in 2140</a:t>
            </a:r>
          </a:p>
          <a:p>
            <a:pPr lvl="1"/>
            <a:r>
              <a:rPr lang="en-US" dirty="0">
                <a:hlinkClick r:id="rId5"/>
              </a:rPr>
              <a:t>Current 16.3 million</a:t>
            </a:r>
            <a:endParaRPr lang="en-US" dirty="0"/>
          </a:p>
          <a:p>
            <a:pPr lvl="1"/>
            <a:r>
              <a:rPr lang="en-US" dirty="0"/>
              <a:t>Smallest: 1/100,000,000 </a:t>
            </a:r>
            <a:r>
              <a:rPr lang="en-US" dirty="0" err="1"/>
              <a:t>BitCoin</a:t>
            </a:r>
            <a:r>
              <a:rPr lang="en-US" dirty="0"/>
              <a:t>  = 1 Satoshi</a:t>
            </a:r>
          </a:p>
          <a:p>
            <a:pPr lvl="1"/>
            <a:r>
              <a:rPr lang="en-US" dirty="0"/>
              <a:t>Future: transactions</a:t>
            </a:r>
          </a:p>
          <a:p>
            <a:r>
              <a:rPr lang="en-US" dirty="0"/>
              <a:t>How 10 minutes:</a:t>
            </a:r>
          </a:p>
          <a:p>
            <a:pPr lvl="1"/>
            <a:r>
              <a:rPr lang="en-US" dirty="0"/>
              <a:t>Adjust difficulty every 2016 blocks, (around 2 weeks)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8719" y="4729241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73414" y="4359909"/>
            <a:ext cx="8742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Links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4672" y="1884949"/>
            <a:ext cx="3465698" cy="2214766"/>
          </a:xfrm>
          <a:prstGeom prst="rect">
            <a:avLst/>
          </a:prstGeom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47" y="99843"/>
            <a:ext cx="4341942" cy="150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433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Chain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30160" y="1110147"/>
            <a:ext cx="5725338" cy="4798539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Permanent and transparent records of transactions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Distributed, encrypted, trusted ledgers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Secure, indelible, consensus based, auditable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Permissioned or </a:t>
            </a:r>
            <a:r>
              <a:rPr lang="en-US" altLang="en-US" dirty="0" err="1">
                <a:cs typeface="Arial" panose="020B0604020202020204" pitchFamily="34" charset="0"/>
              </a:rPr>
              <a:t>permissionless</a:t>
            </a:r>
            <a:r>
              <a:rPr lang="en-US" altLang="en-US" dirty="0">
                <a:cs typeface="Arial" panose="020B0604020202020204" pitchFamily="34" charset="0"/>
              </a:rPr>
              <a:t>, replicated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dirty="0">
                <a:cs typeface="Arial" panose="020B0604020202020204" pitchFamily="34" charset="0"/>
              </a:rPr>
              <a:t> Potential of eliminating intermediaries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8" y="410506"/>
            <a:ext cx="5661488" cy="28033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98" y="3730919"/>
            <a:ext cx="5717734" cy="283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 for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5" y="1107566"/>
            <a:ext cx="12192000" cy="52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8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Shared ledger &amp; Smart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Shared ledger</a:t>
            </a:r>
          </a:p>
          <a:p>
            <a:pPr lvl="1"/>
            <a:r>
              <a:rPr lang="en-US" dirty="0"/>
              <a:t>Shared between participants</a:t>
            </a:r>
          </a:p>
          <a:p>
            <a:pPr lvl="1"/>
            <a:r>
              <a:rPr lang="en-US" dirty="0"/>
              <a:t>Participants have own copy through replication</a:t>
            </a:r>
          </a:p>
          <a:p>
            <a:pPr lvl="1"/>
            <a:r>
              <a:rPr lang="en-US" dirty="0"/>
              <a:t>Permissioned, so participants see only appropriate transactions</a:t>
            </a:r>
          </a:p>
          <a:p>
            <a:pPr lvl="1"/>
            <a:r>
              <a:rPr lang="en-US" dirty="0"/>
              <a:t>THE shared system of record</a:t>
            </a:r>
          </a:p>
          <a:p>
            <a:r>
              <a:rPr lang="en-US" dirty="0">
                <a:solidFill>
                  <a:srgbClr val="4178BF"/>
                </a:solidFill>
                <a:latin typeface="Arial" panose="020B0604020202020204" pitchFamily="34" charset="0"/>
              </a:rPr>
              <a:t>Records all transactions across business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Smart Contract</a:t>
            </a:r>
          </a:p>
          <a:p>
            <a:pPr lvl="1"/>
            <a:r>
              <a:rPr lang="en-US" dirty="0"/>
              <a:t>Verifiable, signed</a:t>
            </a:r>
          </a:p>
          <a:p>
            <a:pPr lvl="1"/>
            <a:r>
              <a:rPr lang="en-US" dirty="0"/>
              <a:t>Encoded in programming language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Defines contractual conditions under which corporate Bond transfer occurs</a:t>
            </a:r>
          </a:p>
          <a:p>
            <a:r>
              <a:rPr lang="en-US" dirty="0">
                <a:solidFill>
                  <a:srgbClr val="C00000"/>
                </a:solidFill>
              </a:rPr>
              <a:t>Business rules implied by the contract … embedded in the Blockchain and executed with the transaction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03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Privacy &amp;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  <a:p>
            <a:pPr lvl="1"/>
            <a:r>
              <a:rPr lang="en-US" dirty="0"/>
              <a:t>Participants need:</a:t>
            </a:r>
          </a:p>
          <a:p>
            <a:pPr lvl="2"/>
            <a:r>
              <a:rPr lang="en-US" dirty="0"/>
              <a:t>Appropriate confidentiality between subsets of participants</a:t>
            </a:r>
          </a:p>
          <a:p>
            <a:pPr lvl="2"/>
            <a:r>
              <a:rPr lang="en-US" dirty="0"/>
              <a:t>Identity not linked to a transaction</a:t>
            </a:r>
          </a:p>
          <a:p>
            <a:pPr lvl="1"/>
            <a:r>
              <a:rPr lang="en-US" dirty="0"/>
              <a:t>Transactions need to be authenticated</a:t>
            </a:r>
          </a:p>
          <a:p>
            <a:pPr lvl="1"/>
            <a:r>
              <a:rPr lang="en-US" dirty="0"/>
              <a:t>Cryptography central to these processes</a:t>
            </a:r>
          </a:p>
          <a:p>
            <a:r>
              <a:rPr lang="en-US" dirty="0">
                <a:solidFill>
                  <a:schemeClr val="accent2"/>
                </a:solidFill>
              </a:rPr>
              <a:t>The ledger is shared, but participants require privacy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  <a:p>
            <a:pPr lvl="1"/>
            <a:r>
              <a:rPr lang="en-US" dirty="0"/>
              <a:t>Participants </a:t>
            </a:r>
            <a:r>
              <a:rPr lang="en-US" b="1" dirty="0"/>
              <a:t>endorse </a:t>
            </a:r>
            <a:r>
              <a:rPr lang="en-US" dirty="0"/>
              <a:t>transactions</a:t>
            </a:r>
          </a:p>
          <a:p>
            <a:pPr lvl="2"/>
            <a:r>
              <a:rPr lang="en-US" dirty="0"/>
              <a:t>Business network decides who will endorse transactions</a:t>
            </a:r>
          </a:p>
          <a:p>
            <a:pPr lvl="2"/>
            <a:r>
              <a:rPr lang="en-US" dirty="0"/>
              <a:t>Endorsed transactions are added to the ledger with appropriate confidentiality</a:t>
            </a:r>
          </a:p>
          <a:p>
            <a:pPr lvl="1"/>
            <a:r>
              <a:rPr lang="en-US" dirty="0"/>
              <a:t>Assets have a verifiable audit trail</a:t>
            </a:r>
          </a:p>
          <a:p>
            <a:pPr lvl="2"/>
            <a:r>
              <a:rPr lang="en-US" dirty="0"/>
              <a:t>Transactions cannot be modified, inserted or deleted</a:t>
            </a:r>
          </a:p>
          <a:p>
            <a:r>
              <a:rPr lang="en-US" dirty="0">
                <a:solidFill>
                  <a:srgbClr val="00B050"/>
                </a:solidFill>
              </a:rPr>
              <a:t>The ledger is a trusted source of information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6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Specific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Smart Renting: air </a:t>
            </a:r>
            <a:r>
              <a:rPr lang="en-US" dirty="0" err="1"/>
              <a:t>Bnb</a:t>
            </a:r>
            <a:endParaRPr lang="en-US" dirty="0"/>
          </a:p>
          <a:p>
            <a:r>
              <a:rPr lang="en-US" dirty="0">
                <a:hlinkClick r:id="rId3"/>
              </a:rPr>
              <a:t>Food safety: traceability</a:t>
            </a:r>
            <a:endParaRPr lang="en-US" dirty="0"/>
          </a:p>
          <a:p>
            <a:pPr lvl="1"/>
            <a:r>
              <a:rPr lang="en-US" dirty="0"/>
              <a:t>IBM Walmart, Tsinghua Univ.</a:t>
            </a:r>
          </a:p>
          <a:p>
            <a:r>
              <a:rPr lang="en-US" dirty="0"/>
              <a:t>Certification Transparent</a:t>
            </a:r>
          </a:p>
          <a:p>
            <a:r>
              <a:rPr lang="en-US" dirty="0"/>
              <a:t>Notarization: public trust</a:t>
            </a:r>
          </a:p>
          <a:p>
            <a:r>
              <a:rPr lang="en-US" dirty="0"/>
              <a:t>Uber-less</a:t>
            </a:r>
            <a:r>
              <a:rPr lang="zh-CN" altLang="en-US" dirty="0"/>
              <a:t> </a:t>
            </a:r>
            <a:r>
              <a:rPr lang="en-US" altLang="zh-CN" dirty="0"/>
              <a:t>transportation</a:t>
            </a:r>
          </a:p>
          <a:p>
            <a:r>
              <a:rPr lang="zh-CN" altLang="en-US" dirty="0">
                <a:hlinkClick r:id="rId4"/>
              </a:rPr>
              <a:t>验证学位信息</a:t>
            </a:r>
            <a:endParaRPr lang="en-US" altLang="zh-CN" dirty="0"/>
          </a:p>
          <a:p>
            <a:r>
              <a:rPr lang="zh-CN" altLang="en-US" dirty="0"/>
              <a:t>百度金融也发行了基于区块链技术支持的</a:t>
            </a:r>
            <a:r>
              <a:rPr lang="en-US" altLang="zh-CN" dirty="0"/>
              <a:t>ABS</a:t>
            </a:r>
            <a:r>
              <a:rPr lang="zh-CN" altLang="en-US" dirty="0"/>
              <a:t>（资产证券化）项目</a:t>
            </a:r>
            <a:endParaRPr lang="en-US" altLang="zh-CN" dirty="0"/>
          </a:p>
          <a:p>
            <a:r>
              <a:rPr lang="zh-CN" altLang="en-US" dirty="0"/>
              <a:t>在微信黄金红包中已开始应用区块链技术进行数字资产的并行记账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Public blockchain</a:t>
            </a:r>
          </a:p>
          <a:p>
            <a:r>
              <a:rPr lang="en-US" dirty="0"/>
              <a:t>Private Blockchain</a:t>
            </a:r>
          </a:p>
          <a:p>
            <a:pPr lvl="1"/>
            <a:r>
              <a:rPr lang="en-US" dirty="0"/>
              <a:t>42 Banks alliance: R3CEV</a:t>
            </a:r>
          </a:p>
          <a:p>
            <a:r>
              <a:rPr lang="en-US" dirty="0"/>
              <a:t>Alliance blockchain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8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Mathematically protected digital currency</a:t>
            </a:r>
          </a:p>
          <a:p>
            <a:r>
              <a:rPr lang="en-US" dirty="0"/>
              <a:t>Maintained by a network of peers</a:t>
            </a:r>
          </a:p>
          <a:p>
            <a:endParaRPr lang="en-US" dirty="0"/>
          </a:p>
          <a:p>
            <a:r>
              <a:rPr lang="en-US" dirty="0"/>
              <a:t>Digital Signature:</a:t>
            </a:r>
          </a:p>
          <a:p>
            <a:pPr lvl="1"/>
            <a:r>
              <a:rPr lang="en-US" dirty="0"/>
              <a:t>Safeguard money</a:t>
            </a:r>
          </a:p>
          <a:p>
            <a:r>
              <a:rPr lang="en-US" dirty="0"/>
              <a:t>Transaction chains</a:t>
            </a:r>
          </a:p>
          <a:p>
            <a:pPr lvl="1"/>
            <a:r>
              <a:rPr lang="en-US" dirty="0"/>
              <a:t>Store history of ownership</a:t>
            </a:r>
          </a:p>
          <a:p>
            <a:r>
              <a:rPr lang="en-US" dirty="0"/>
              <a:t>Block Chain</a:t>
            </a:r>
          </a:p>
          <a:p>
            <a:pPr lvl="1"/>
            <a:r>
              <a:rPr lang="en-US" dirty="0"/>
              <a:t>Hold transaction order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713984"/>
            <a:ext cx="5793658" cy="6144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Benefits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Government can’t print money</a:t>
            </a:r>
            <a:br>
              <a:rPr lang="en-US" dirty="0"/>
            </a:br>
            <a:r>
              <a:rPr lang="en-US" dirty="0"/>
              <a:t>or manipulate currency</a:t>
            </a:r>
          </a:p>
          <a:p>
            <a:r>
              <a:rPr lang="en-US" dirty="0"/>
              <a:t>Anonymity</a:t>
            </a:r>
          </a:p>
          <a:p>
            <a:r>
              <a:rPr lang="en-US" dirty="0"/>
              <a:t>Lower global transaction costs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C00000"/>
                </a:solidFill>
              </a:rPr>
              <a:t>Challenges</a:t>
            </a:r>
            <a:endParaRPr lang="en-US" sz="3600" dirty="0"/>
          </a:p>
          <a:p>
            <a:r>
              <a:rPr lang="en-US" dirty="0"/>
              <a:t>Difficult to exchange</a:t>
            </a:r>
          </a:p>
          <a:p>
            <a:r>
              <a:rPr lang="en-US" dirty="0"/>
              <a:t>Used for illegal activity (Government can’t track</a:t>
            </a:r>
          </a:p>
          <a:p>
            <a:r>
              <a:rPr lang="en-US" dirty="0"/>
              <a:t>Mining, or solving blocks</a:t>
            </a:r>
            <a:br>
              <a:rPr lang="en-US" dirty="0"/>
            </a:br>
            <a:r>
              <a:rPr lang="en-US" dirty="0"/>
              <a:t>use large amount of energy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7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144" y="3522765"/>
            <a:ext cx="9702882" cy="618101"/>
          </a:xfrm>
        </p:spPr>
        <p:txBody>
          <a:bodyPr>
            <a:noAutofit/>
          </a:bodyPr>
          <a:lstStyle/>
          <a:p>
            <a:pPr algn="ctr"/>
            <a:r>
              <a:rPr lang="en-US" sz="11500" dirty="0"/>
              <a:t>Q &amp; 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89" y="191247"/>
            <a:ext cx="9423400" cy="673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4462" y="365125"/>
            <a:ext cx="11671396" cy="618101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Ethereum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37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Sending Money</a:t>
            </a:r>
          </a:p>
          <a:p>
            <a:r>
              <a:rPr lang="en-US" dirty="0"/>
              <a:t>Transaction, Ledger &amp; Bitcoin owning</a:t>
            </a:r>
          </a:p>
          <a:p>
            <a:r>
              <a:rPr lang="en-US" dirty="0"/>
              <a:t>Double Spending &amp; Blockchain</a:t>
            </a:r>
          </a:p>
          <a:p>
            <a:r>
              <a:rPr lang="en-US" dirty="0"/>
              <a:t>Mining</a:t>
            </a:r>
          </a:p>
          <a:p>
            <a:r>
              <a:rPr lang="en-US" dirty="0"/>
              <a:t>Blockchain application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Reference</a:t>
            </a:r>
          </a:p>
          <a:p>
            <a:r>
              <a:rPr lang="en-US" altLang="en-US" dirty="0">
                <a:hlinkClick r:id="rId2" action="ppaction://hlinksldjump"/>
              </a:rPr>
              <a:t>cryptographic Basic</a:t>
            </a:r>
            <a:endParaRPr lang="en-US" altLang="en-US" dirty="0"/>
          </a:p>
          <a:p>
            <a:r>
              <a:rPr lang="en-US" dirty="0">
                <a:hlinkClick r:id="rId3" action="ppaction://hlinksldjump"/>
              </a:rPr>
              <a:t>reference documents</a:t>
            </a:r>
            <a:endParaRPr lang="en-US" dirty="0"/>
          </a:p>
          <a:p>
            <a:r>
              <a:rPr lang="en-US" dirty="0" err="1">
                <a:hlinkClick r:id="rId2" action="ppaction://hlinksldjump"/>
              </a:rPr>
              <a:t>Ethereum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91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34" y="3141134"/>
            <a:ext cx="1996017" cy="573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4818" name="AutoShape 2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19" name="AutoShape 3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482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3" name="AutoShape 7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4" name="AutoShape 8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4825" name="Group 9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4826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4827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4828" name="AutoShape 12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829" name="AutoShape 13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18221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41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842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5843" name="Group 3"/>
          <p:cNvGrpSpPr>
            <a:grpSpLocks/>
          </p:cNvGrpSpPr>
          <p:nvPr/>
        </p:nvGrpSpPr>
        <p:grpSpPr bwMode="auto">
          <a:xfrm>
            <a:off x="903818" y="342901"/>
            <a:ext cx="2150533" cy="3086100"/>
            <a:chOff x="427" y="162"/>
            <a:chExt cx="1016" cy="1458"/>
          </a:xfrm>
        </p:grpSpPr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" y="989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4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" y="162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46" name="AutoShape 6"/>
            <p:cNvCxnSpPr>
              <a:cxnSpLocks noChangeShapeType="1"/>
            </p:cNvCxnSpPr>
            <p:nvPr/>
          </p:nvCxnSpPr>
          <p:spPr bwMode="auto">
            <a:xfrm flipH="1">
              <a:off x="427" y="733"/>
              <a:ext cx="160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47" name="AutoShape 7"/>
            <p:cNvCxnSpPr>
              <a:cxnSpLocks noChangeShapeType="1"/>
            </p:cNvCxnSpPr>
            <p:nvPr/>
          </p:nvCxnSpPr>
          <p:spPr bwMode="auto">
            <a:xfrm>
              <a:off x="1296" y="730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9544051" y="3431118"/>
            <a:ext cx="2148416" cy="3086100"/>
            <a:chOff x="4509" y="1621"/>
            <a:chExt cx="1015" cy="1458"/>
          </a:xfrm>
        </p:grpSpPr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" y="2448"/>
              <a:ext cx="1015" cy="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3585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" y="1621"/>
              <a:ext cx="760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35851" name="AutoShape 11"/>
            <p:cNvCxnSpPr>
              <a:cxnSpLocks noChangeShapeType="1"/>
            </p:cNvCxnSpPr>
            <p:nvPr/>
          </p:nvCxnSpPr>
          <p:spPr bwMode="auto">
            <a:xfrm flipH="1">
              <a:off x="4509" y="2192"/>
              <a:ext cx="159" cy="258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5852" name="AutoShape 12"/>
            <p:cNvCxnSpPr>
              <a:cxnSpLocks noChangeShapeType="1"/>
            </p:cNvCxnSpPr>
            <p:nvPr/>
          </p:nvCxnSpPr>
          <p:spPr bwMode="auto">
            <a:xfrm>
              <a:off x="5377" y="2189"/>
              <a:ext cx="147" cy="265"/>
            </a:xfrm>
            <a:prstGeom prst="bentConnector3">
              <a:avLst>
                <a:gd name="adj1" fmla="val 50000"/>
              </a:avLst>
            </a:prstGeom>
            <a:noFill/>
            <a:ln w="38160" cap="flat">
              <a:solidFill>
                <a:srgbClr val="1F49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46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65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6866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634" y="2442634"/>
            <a:ext cx="1972733" cy="197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1631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89" name="AutoShape 1"/>
          <p:cNvCxnSpPr>
            <a:cxnSpLocks noChangeShapeType="1"/>
          </p:cNvCxnSpPr>
          <p:nvPr/>
        </p:nvCxnSpPr>
        <p:spPr bwMode="auto">
          <a:xfrm>
            <a:off x="3340101" y="1710267"/>
            <a:ext cx="1316567" cy="882651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7890" name="AutoShape 2"/>
          <p:cNvCxnSpPr>
            <a:cxnSpLocks noChangeShapeType="1"/>
          </p:cNvCxnSpPr>
          <p:nvPr/>
        </p:nvCxnSpPr>
        <p:spPr bwMode="auto">
          <a:xfrm>
            <a:off x="7266518" y="4294718"/>
            <a:ext cx="1316567" cy="882649"/>
          </a:xfrm>
          <a:prstGeom prst="bentConnector3">
            <a:avLst>
              <a:gd name="adj1" fmla="val 50000"/>
            </a:avLst>
          </a:prstGeom>
          <a:noFill/>
          <a:ln w="38160" cap="flat">
            <a:solidFill>
              <a:srgbClr val="1F497D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67734"/>
            <a:ext cx="3200400" cy="2315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834" y="3941234"/>
            <a:ext cx="2023533" cy="2800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84" y="2491317"/>
            <a:ext cx="2794000" cy="199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664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 – Large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5"/>
            <a:ext cx="11818375" cy="1618226"/>
          </a:xfrm>
        </p:spPr>
        <p:txBody>
          <a:bodyPr/>
          <a:lstStyle/>
          <a:p>
            <a:r>
              <a:rPr lang="en-US" altLang="en-US" dirty="0"/>
              <a:t>Find a particular 256 bit (32 byte) number</a:t>
            </a:r>
          </a:p>
          <a:p>
            <a:r>
              <a:rPr lang="en-US" altLang="en-US" dirty="0"/>
              <a:t>Enumerate all numbers (finite) @ 1 billion/sec (1GHz)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Group 8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713634"/>
              </p:ext>
            </p:extLst>
          </p:nvPr>
        </p:nvGraphicFramePr>
        <p:xfrm>
          <a:off x="1587500" y="2301479"/>
          <a:ext cx="9550400" cy="4054871"/>
        </p:xfrm>
        <a:graphic>
          <a:graphicData uri="http://schemas.openxmlformats.org/drawingml/2006/table">
            <a:tbl>
              <a:tblPr/>
              <a:tblGrid>
                <a:gridCol w="71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3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8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billion = giga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9            1,073,741,824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 sec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40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trillion = tera 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12   1,099,511,627,776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18 mins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09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50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1,125,899,906,842,620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13 days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1,152,921,504,606,850,000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36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312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90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39 billion years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36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128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38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 million-trillion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438">
                <a:tc>
                  <a:txBody>
                    <a:bodyPr/>
                    <a:lstStyle/>
                    <a:p>
                      <a:pPr marL="0" marR="0" lvl="0" indent="0" algn="l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256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1*10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77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103313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3*10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^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60 years </a:t>
                      </a:r>
                    </a:p>
                  </a:txBody>
                  <a:tcPr marT="45716" marB="45716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11983" y="6324084"/>
            <a:ext cx="596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/>
              <a:t>Total Number of Atoms on Earth: </a:t>
            </a:r>
            <a:r>
              <a:rPr lang="en-US" altLang="en-US" sz="2800" b="1" dirty="0">
                <a:solidFill>
                  <a:srgbClr val="FF0000"/>
                </a:solidFill>
              </a:rPr>
              <a:t>2^160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2641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11818375" cy="53109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b="1" dirty="0"/>
              <a:t>Nonce</a:t>
            </a:r>
            <a:r>
              <a:rPr lang="en-US" altLang="en-US" sz="3600" dirty="0"/>
              <a:t>: A large (&gt;128 bit) random number. No two </a:t>
            </a:r>
            <a:r>
              <a:rPr lang="en-US" altLang="en-US" sz="3600" dirty="0" err="1"/>
              <a:t>nonces</a:t>
            </a:r>
            <a:r>
              <a:rPr lang="en-US" altLang="en-US" sz="3600" dirty="0"/>
              <a:t> are equal</a:t>
            </a:r>
          </a:p>
          <a:p>
            <a:r>
              <a:rPr lang="en-US" altLang="en-US" sz="3600" dirty="0"/>
              <a:t>Cryptographic </a:t>
            </a:r>
            <a:r>
              <a:rPr lang="en-US" altLang="en-US" sz="3600" b="1" dirty="0"/>
              <a:t>Hash</a:t>
            </a:r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endParaRPr lang="en-US" altLang="en-US" sz="3600" b="1" dirty="0"/>
          </a:p>
          <a:p>
            <a:pPr marL="0" indent="0">
              <a:buNone/>
            </a:pPr>
            <a:endParaRPr lang="en-US" altLang="en-US" sz="3600" b="1" dirty="0"/>
          </a:p>
          <a:p>
            <a:r>
              <a:rPr lang="en-US" altLang="en-US" sz="3600" dirty="0"/>
              <a:t>Not two inputs produce the same output hash!</a:t>
            </a:r>
          </a:p>
          <a:p>
            <a:pPr lvl="1"/>
            <a:r>
              <a:rPr lang="en-US" altLang="en-US" sz="3200" dirty="0"/>
              <a:t>If you know the input, you can easily compute the hash</a:t>
            </a:r>
          </a:p>
          <a:p>
            <a:pPr lvl="1"/>
            <a:r>
              <a:rPr lang="en-US" altLang="en-US" sz="3200" dirty="0"/>
              <a:t>You cannot find ANY input that produces a particular hash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956527" y="2997133"/>
            <a:ext cx="7418116" cy="1168539"/>
            <a:chOff x="1956527" y="2997133"/>
            <a:chExt cx="7418116" cy="11685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956527" y="3166585"/>
              <a:ext cx="2526156" cy="830997"/>
            </a:xfrm>
            <a:prstGeom prst="rect">
              <a:avLst/>
            </a:prstGeom>
            <a:solidFill>
              <a:srgbClr val="00CCFF"/>
            </a:solidFill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solidFill>
                    <a:schemeClr val="tx1"/>
                  </a:solidFill>
                </a:rPr>
                <a:t>Input Data Bits, large number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926810" y="3166583"/>
              <a:ext cx="1447833" cy="830997"/>
            </a:xfrm>
            <a:prstGeom prst="rect">
              <a:avLst/>
            </a:prstGeom>
            <a:solidFill>
              <a:srgbClr val="66FF33"/>
            </a:solidFill>
            <a:ln w="19050" algn="ctr">
              <a:solidFill>
                <a:srgbClr val="993300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256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 bit hash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5146248" y="2997133"/>
              <a:ext cx="2083266" cy="1168539"/>
            </a:xfrm>
            <a:prstGeom prst="ellipse">
              <a:avLst/>
            </a:prstGeom>
            <a:noFill/>
            <a:ln w="38100" algn="ctr">
              <a:solidFill>
                <a:srgbClr val="292929"/>
              </a:solidFill>
              <a:round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80000"/>
                </a:lnSpc>
                <a:spcBef>
                  <a:spcPct val="30000"/>
                </a:spcBef>
                <a:spcAft>
                  <a:spcPct val="0"/>
                </a:spcAft>
                <a:buClr>
                  <a:srgbClr val="003399"/>
                </a:buClr>
                <a:buSzPct val="70000"/>
                <a:buFont typeface="Monotype Sorts" pitchFamily="2" charset="2"/>
                <a:buChar char="u"/>
                <a:defRPr sz="2200">
                  <a:solidFill>
                    <a:srgbClr val="993300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chemeClr val="tx1"/>
                  </a:solidFill>
                </a:rPr>
                <a:t>Hash </a:t>
              </a:r>
              <a:br>
                <a:rPr lang="en-US" altLang="en-US" sz="2400" b="1" dirty="0">
                  <a:solidFill>
                    <a:schemeClr val="tx1"/>
                  </a:solidFill>
                </a:rPr>
              </a:br>
              <a:r>
                <a:rPr lang="en-US" altLang="en-US" sz="2400" b="1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464242" y="3574946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267186" y="3586014"/>
              <a:ext cx="654929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93556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Cryptographic Basics - Asymmetric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Public Key Encryption</a:t>
            </a:r>
          </a:p>
          <a:p>
            <a:pPr lvl="1"/>
            <a:r>
              <a:rPr lang="en-US" altLang="en-US" dirty="0"/>
              <a:t>Lock sensitive </a:t>
            </a:r>
            <a:r>
              <a:rPr lang="en-US" altLang="en-US" dirty="0" err="1"/>
              <a:t>msg</a:t>
            </a:r>
            <a:r>
              <a:rPr lang="en-US" altLang="en-US" dirty="0"/>
              <a:t> with public key, unlock with private key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en-US" dirty="0"/>
              <a:t>Digital Signatures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verify (via public key) that send by owner (private key)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10332" y="2709401"/>
            <a:ext cx="2057400" cy="404813"/>
          </a:xfrm>
          <a:prstGeom prst="rect">
            <a:avLst/>
          </a:prstGeom>
          <a:solidFill>
            <a:srgbClr val="00CCFF"/>
          </a:solidFill>
          <a:ln w="38100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(plaintext)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77532" y="2725276"/>
            <a:ext cx="2260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Output (ciphertext)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453495" y="2687176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3948670" y="29411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5744132" y="2950701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277532" y="3715876"/>
            <a:ext cx="2895600" cy="385763"/>
          </a:xfrm>
          <a:prstGeom prst="rect">
            <a:avLst/>
          </a:prstGeom>
          <a:solidFill>
            <a:srgbClr val="66FF33"/>
          </a:solidFill>
          <a:ln w="19050" algn="ctr">
            <a:solidFill>
              <a:srgbClr val="993300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Plaintext (same as input)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4453495" y="3617451"/>
            <a:ext cx="1425575" cy="519113"/>
          </a:xfrm>
          <a:prstGeom prst="ellipse">
            <a:avLst/>
          </a:prstGeom>
          <a:noFill/>
          <a:ln w="38100" algn="ctr">
            <a:solidFill>
              <a:srgbClr val="292929"/>
            </a:solidFill>
            <a:round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</a:t>
            </a: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3000932" y="3868276"/>
            <a:ext cx="1481138" cy="3175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5744132" y="3880976"/>
            <a:ext cx="5334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7420532" y="3106276"/>
            <a:ext cx="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3000932" y="3411076"/>
            <a:ext cx="44196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>
            <a:off x="3000932" y="3411076"/>
            <a:ext cx="0" cy="4572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744132" y="21918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Public key (k1)</a:t>
            </a: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515532" y="4249276"/>
            <a:ext cx="2133600" cy="36671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Private key (k2)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H="1" flipV="1">
            <a:off x="5363132" y="4173076"/>
            <a:ext cx="228600" cy="1524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5515532" y="2420476"/>
            <a:ext cx="304800" cy="2286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2145649" y="5859479"/>
            <a:ext cx="1952625" cy="395287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Input Document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4798361" y="5713803"/>
            <a:ext cx="1524000" cy="669925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Hash of input</a:t>
            </a: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7008161" y="5561403"/>
            <a:ext cx="1524000" cy="944562"/>
          </a:xfrm>
          <a:prstGeom prst="rect">
            <a:avLst/>
          </a:prstGeom>
          <a:noFill/>
          <a:ln w="28575" algn="ctr">
            <a:solidFill>
              <a:schemeClr val="accent2"/>
            </a:solidFill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1pPr>
            <a:lvl2pPr marL="742950" indent="-28575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2pPr>
            <a:lvl3pPr marL="11430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3pPr>
            <a:lvl4pPr marL="16002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4pPr>
            <a:lvl5pPr marL="2057400" indent="-228600"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30000"/>
              </a:spcBef>
              <a:spcAft>
                <a:spcPct val="0"/>
              </a:spcAft>
              <a:buClr>
                <a:srgbClr val="003399"/>
              </a:buClr>
              <a:buSzPct val="70000"/>
              <a:buFont typeface="Monotype Sorts" pitchFamily="2" charset="2"/>
              <a:buChar char="u"/>
              <a:defRPr sz="2200">
                <a:solidFill>
                  <a:srgbClr val="993300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solidFill>
                  <a:schemeClr val="tx1"/>
                </a:solidFill>
              </a:rPr>
              <a:t>Encrypt hash with private key</a:t>
            </a:r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>
            <a:off x="41125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>
            <a:off x="6322361" y="6060160"/>
            <a:ext cx="685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How do bitcoin transactions work</a:t>
            </a:r>
            <a:endParaRPr lang="en-US" dirty="0"/>
          </a:p>
          <a:p>
            <a:r>
              <a:rPr lang="en-US" dirty="0">
                <a:hlinkClick r:id="rId3"/>
              </a:rPr>
              <a:t>The Challenges of Block Chain Indexing</a:t>
            </a:r>
            <a:endParaRPr lang="en-US" dirty="0"/>
          </a:p>
          <a:p>
            <a:r>
              <a:rPr lang="en-US" dirty="0">
                <a:hlinkClick r:id="rId4"/>
              </a:rPr>
              <a:t>Blockchain platform evolution</a:t>
            </a:r>
            <a:endParaRPr lang="en-US" dirty="0"/>
          </a:p>
          <a:p>
            <a:r>
              <a:rPr lang="en-US" dirty="0">
                <a:hlinkClick r:id="rId5"/>
              </a:rPr>
              <a:t>IOTA: A </a:t>
            </a:r>
            <a:r>
              <a:rPr lang="en-US" dirty="0" err="1">
                <a:hlinkClick r:id="rId5"/>
              </a:rPr>
              <a:t>Cryptoplatform</a:t>
            </a:r>
            <a:r>
              <a:rPr lang="en-US" dirty="0">
                <a:hlinkClick r:id="rId5"/>
              </a:rPr>
              <a:t> for Securing Transactions on the </a:t>
            </a:r>
            <a:r>
              <a:rPr lang="en-US" dirty="0" err="1">
                <a:hlinkClick r:id="rId5"/>
              </a:rPr>
              <a:t>IoT</a:t>
            </a:r>
            <a:endParaRPr lang="en-US" dirty="0"/>
          </a:p>
          <a:p>
            <a:r>
              <a:rPr lang="en-US" dirty="0">
                <a:hlinkClick r:id="rId6"/>
              </a:rPr>
              <a:t>Why IBM sees blockchain as a breakthrough for traceability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61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2817025"/>
            <a:ext cx="8064029" cy="3763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Coins flow from Inputs to </a:t>
            </a:r>
            <a:r>
              <a:rPr lang="en-US" dirty="0" err="1"/>
              <a:t>Outputs_TODO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003" y="1301273"/>
            <a:ext cx="5951605" cy="1153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6079" y="2020653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66909" y="2038471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3" name="內容版面配置區 2"/>
          <p:cNvSpPr>
            <a:spLocks noGrp="1"/>
          </p:cNvSpPr>
          <p:nvPr/>
        </p:nvSpPr>
        <p:spPr>
          <a:xfrm>
            <a:off x="195003" y="1301273"/>
            <a:ext cx="4306453" cy="548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Each bitcoin defined as a chain of digital signature</a:t>
            </a:r>
          </a:p>
          <a:p>
            <a:r>
              <a:rPr lang="EN-US" altLang="ZH-HK" sz="2400" dirty="0"/>
              <a:t>When A wants to transfer a bitcoin to B, A creates a digital signature with A’s private key,  based on </a:t>
            </a:r>
            <a:endParaRPr lang="en-US" altLang="zh-HK" sz="2400" dirty="0"/>
          </a:p>
          <a:p>
            <a:pPr lvl="1"/>
            <a:r>
              <a:rPr lang="en-US" altLang="zh-HK" sz="1800" dirty="0"/>
              <a:t>T</a:t>
            </a:r>
            <a:r>
              <a:rPr lang="EN-US" altLang="ZH-HK" sz="1800" dirty="0"/>
              <a:t>he hash of</a:t>
            </a:r>
            <a:r>
              <a:rPr lang="en-US" altLang="zh-HK" sz="1800" dirty="0"/>
              <a:t> </a:t>
            </a:r>
            <a:r>
              <a:rPr lang="EN-US" altLang="ZH-HK" sz="1800" dirty="0"/>
              <a:t>The previous transaction of this coin</a:t>
            </a:r>
            <a:endParaRPr lang="en-US" altLang="zh-HK" sz="1800" dirty="0"/>
          </a:p>
          <a:p>
            <a:pPr lvl="1"/>
            <a:r>
              <a:rPr lang="EN-US" altLang="ZH-HK" sz="2000" dirty="0"/>
              <a:t>The public key of B</a:t>
            </a:r>
          </a:p>
          <a:p>
            <a:r>
              <a:rPr lang="EN-US" altLang="ZH-HK" sz="2400" dirty="0"/>
              <a:t>Everyone can verify the transaction by verifying the digital signature with public key of A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078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5570" y="4752999"/>
            <a:ext cx="8209280" cy="1807349"/>
            <a:chOff x="599440" y="1245878"/>
            <a:chExt cx="8209280" cy="1807349"/>
          </a:xfrm>
        </p:grpSpPr>
        <p:sp>
          <p:nvSpPr>
            <p:cNvPr id="10" name="Rectangle 3"/>
            <p:cNvSpPr>
              <a:spLocks/>
            </p:cNvSpPr>
            <p:nvPr/>
          </p:nvSpPr>
          <p:spPr bwMode="auto">
            <a:xfrm>
              <a:off x="5994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82194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Rectangle 5"/>
            <p:cNvSpPr>
              <a:spLocks/>
            </p:cNvSpPr>
            <p:nvPr/>
          </p:nvSpPr>
          <p:spPr bwMode="auto">
            <a:xfrm>
              <a:off x="512318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Rectangle 6"/>
            <p:cNvSpPr>
              <a:spLocks/>
            </p:cNvSpPr>
            <p:nvPr/>
          </p:nvSpPr>
          <p:spPr bwMode="auto">
            <a:xfrm>
              <a:off x="7348220" y="1245878"/>
              <a:ext cx="1460500" cy="151496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Rectangle 7"/>
            <p:cNvSpPr>
              <a:spLocks/>
            </p:cNvSpPr>
            <p:nvPr/>
          </p:nvSpPr>
          <p:spPr bwMode="auto">
            <a:xfrm>
              <a:off x="614680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 dirty="0">
                  <a:latin typeface="+mn-lt"/>
                  <a:cs typeface="Gill Sans" charset="0"/>
                  <a:sym typeface="Gill Sans" charset="0"/>
                </a:rPr>
                <a:t>.32,A-&gt;B</a:t>
              </a:r>
            </a:p>
          </p:txBody>
        </p:sp>
        <p:sp>
          <p:nvSpPr>
            <p:cNvPr id="15" name="Rectangle 8"/>
            <p:cNvSpPr>
              <a:spLocks/>
            </p:cNvSpPr>
            <p:nvPr/>
          </p:nvSpPr>
          <p:spPr bwMode="auto">
            <a:xfrm>
              <a:off x="614680" y="16063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1.03,S-&gt;J</a:t>
              </a:r>
            </a:p>
          </p:txBody>
        </p:sp>
        <p:sp>
          <p:nvSpPr>
            <p:cNvPr id="16" name="Rectangle 9"/>
            <p:cNvSpPr>
              <a:spLocks/>
            </p:cNvSpPr>
            <p:nvPr/>
          </p:nvSpPr>
          <p:spPr bwMode="auto">
            <a:xfrm>
              <a:off x="614680" y="191876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2.5,M-&gt;S</a:t>
              </a:r>
            </a:p>
          </p:txBody>
        </p:sp>
        <p:sp>
          <p:nvSpPr>
            <p:cNvPr id="17" name="Rectangle 10"/>
            <p:cNvSpPr>
              <a:spLocks/>
            </p:cNvSpPr>
            <p:nvPr/>
          </p:nvSpPr>
          <p:spPr bwMode="auto">
            <a:xfrm>
              <a:off x="614680" y="214482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18" name="Rectangle 11"/>
            <p:cNvSpPr>
              <a:spLocks/>
            </p:cNvSpPr>
            <p:nvPr/>
          </p:nvSpPr>
          <p:spPr bwMode="auto">
            <a:xfrm>
              <a:off x="284276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1.0,J-&gt;Z</a:t>
              </a:r>
            </a:p>
          </p:txBody>
        </p:sp>
        <p:sp>
          <p:nvSpPr>
            <p:cNvPr id="19" name="Rectangle 12"/>
            <p:cNvSpPr>
              <a:spLocks/>
            </p:cNvSpPr>
            <p:nvPr/>
          </p:nvSpPr>
          <p:spPr bwMode="auto">
            <a:xfrm>
              <a:off x="284276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.23,B-&gt;C</a:t>
              </a:r>
            </a:p>
          </p:txBody>
        </p:sp>
        <p:sp>
          <p:nvSpPr>
            <p:cNvPr id="20" name="Rectangle 13"/>
            <p:cNvSpPr>
              <a:spLocks/>
            </p:cNvSpPr>
            <p:nvPr/>
          </p:nvSpPr>
          <p:spPr bwMode="auto">
            <a:xfrm>
              <a:off x="284276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.1,S-&gt;F</a:t>
              </a:r>
            </a:p>
          </p:txBody>
        </p:sp>
        <p:sp>
          <p:nvSpPr>
            <p:cNvPr id="21" name="Rectangle 14"/>
            <p:cNvSpPr>
              <a:spLocks/>
            </p:cNvSpPr>
            <p:nvPr/>
          </p:nvSpPr>
          <p:spPr bwMode="auto">
            <a:xfrm>
              <a:off x="284276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22" name="Rectangle 15"/>
            <p:cNvSpPr>
              <a:spLocks/>
            </p:cNvSpPr>
            <p:nvPr/>
          </p:nvSpPr>
          <p:spPr bwMode="auto">
            <a:xfrm>
              <a:off x="989891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1</a:t>
              </a:r>
            </a:p>
          </p:txBody>
        </p:sp>
        <p:sp>
          <p:nvSpPr>
            <p:cNvPr id="23" name="Rectangle 16"/>
            <p:cNvSpPr>
              <a:spLocks/>
            </p:cNvSpPr>
            <p:nvPr/>
          </p:nvSpPr>
          <p:spPr bwMode="auto">
            <a:xfrm>
              <a:off x="321477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2</a:t>
              </a:r>
            </a:p>
          </p:txBody>
        </p:sp>
        <p:sp>
          <p:nvSpPr>
            <p:cNvPr id="24" name="Rectangle 17"/>
            <p:cNvSpPr>
              <a:spLocks/>
            </p:cNvSpPr>
            <p:nvPr/>
          </p:nvSpPr>
          <p:spPr bwMode="auto">
            <a:xfrm>
              <a:off x="551601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Block 3</a:t>
              </a:r>
            </a:p>
          </p:txBody>
        </p:sp>
        <p:sp>
          <p:nvSpPr>
            <p:cNvPr id="25" name="Rectangle 18"/>
            <p:cNvSpPr>
              <a:spLocks/>
            </p:cNvSpPr>
            <p:nvPr/>
          </p:nvSpPr>
          <p:spPr bwMode="auto">
            <a:xfrm>
              <a:off x="7741052" y="2776228"/>
              <a:ext cx="67165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Block 4</a:t>
              </a:r>
            </a:p>
          </p:txBody>
        </p:sp>
        <p:sp>
          <p:nvSpPr>
            <p:cNvPr id="26" name="Rectangle 19"/>
            <p:cNvSpPr>
              <a:spLocks/>
            </p:cNvSpPr>
            <p:nvPr/>
          </p:nvSpPr>
          <p:spPr bwMode="auto">
            <a:xfrm>
              <a:off x="5128647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1.45,C-&gt;S</a:t>
              </a:r>
            </a:p>
          </p:txBody>
        </p:sp>
        <p:sp>
          <p:nvSpPr>
            <p:cNvPr id="27" name="Rectangle 20"/>
            <p:cNvSpPr>
              <a:spLocks/>
            </p:cNvSpPr>
            <p:nvPr/>
          </p:nvSpPr>
          <p:spPr bwMode="auto">
            <a:xfrm>
              <a:off x="5128647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1.2,E-&gt;J</a:t>
              </a:r>
            </a:p>
          </p:txBody>
        </p:sp>
        <p:sp>
          <p:nvSpPr>
            <p:cNvPr id="28" name="Rectangle 21"/>
            <p:cNvSpPr>
              <a:spLocks/>
            </p:cNvSpPr>
            <p:nvPr/>
          </p:nvSpPr>
          <p:spPr bwMode="auto">
            <a:xfrm>
              <a:off x="5128647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.2,M-&gt;J</a:t>
              </a:r>
            </a:p>
          </p:txBody>
        </p:sp>
        <p:sp>
          <p:nvSpPr>
            <p:cNvPr id="29" name="Rectangle 22"/>
            <p:cNvSpPr>
              <a:spLocks/>
            </p:cNvSpPr>
            <p:nvPr/>
          </p:nvSpPr>
          <p:spPr bwMode="auto">
            <a:xfrm>
              <a:off x="5128647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0" name="Rectangle 23"/>
            <p:cNvSpPr>
              <a:spLocks/>
            </p:cNvSpPr>
            <p:nvPr/>
          </p:nvSpPr>
          <p:spPr bwMode="auto">
            <a:xfrm>
              <a:off x="3304370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1" name="Rectangle 24"/>
            <p:cNvSpPr>
              <a:spLocks/>
            </p:cNvSpPr>
            <p:nvPr/>
          </p:nvSpPr>
          <p:spPr bwMode="auto">
            <a:xfrm>
              <a:off x="553496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2" name="Rectangle 25"/>
            <p:cNvSpPr>
              <a:spLocks/>
            </p:cNvSpPr>
            <p:nvPr/>
          </p:nvSpPr>
          <p:spPr bwMode="auto">
            <a:xfrm>
              <a:off x="7836207" y="2401578"/>
              <a:ext cx="5273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dirty="0">
                  <a:latin typeface="+mn-lt"/>
                  <a:cs typeface="Gill Sans Light" charset="0"/>
                </a:rPr>
                <a:t>HASH</a:t>
              </a:r>
            </a:p>
          </p:txBody>
        </p:sp>
        <p:sp>
          <p:nvSpPr>
            <p:cNvPr id="33" name="Rectangle 26"/>
            <p:cNvSpPr>
              <a:spLocks/>
            </p:cNvSpPr>
            <p:nvPr/>
          </p:nvSpPr>
          <p:spPr bwMode="auto">
            <a:xfrm>
              <a:off x="7365158" y="1288840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1.0,H-&gt;J</a:t>
              </a:r>
            </a:p>
          </p:txBody>
        </p:sp>
        <p:sp>
          <p:nvSpPr>
            <p:cNvPr id="34" name="Rectangle 27"/>
            <p:cNvSpPr>
              <a:spLocks/>
            </p:cNvSpPr>
            <p:nvPr/>
          </p:nvSpPr>
          <p:spPr bwMode="auto">
            <a:xfrm>
              <a:off x="7365158" y="156337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.9,M-&gt;B</a:t>
              </a:r>
            </a:p>
          </p:txBody>
        </p:sp>
        <p:sp>
          <p:nvSpPr>
            <p:cNvPr id="35" name="Rectangle 28"/>
            <p:cNvSpPr>
              <a:spLocks/>
            </p:cNvSpPr>
            <p:nvPr/>
          </p:nvSpPr>
          <p:spPr bwMode="auto">
            <a:xfrm>
              <a:off x="7365158" y="187579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 b="1">
                  <a:latin typeface="+mn-lt"/>
                  <a:cs typeface="Gill Sans" charset="0"/>
                  <a:sym typeface="Gill Sans" charset="0"/>
                </a:rPr>
                <a:t>1.3,S-&gt;S</a:t>
              </a:r>
            </a:p>
          </p:txBody>
        </p:sp>
        <p:sp>
          <p:nvSpPr>
            <p:cNvPr id="36" name="Rectangle 29"/>
            <p:cNvSpPr>
              <a:spLocks/>
            </p:cNvSpPr>
            <p:nvPr/>
          </p:nvSpPr>
          <p:spPr bwMode="auto">
            <a:xfrm>
              <a:off x="7365158" y="2101858"/>
              <a:ext cx="1435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l">
                <a:defRPr sz="1200">
                  <a:solidFill>
                    <a:schemeClr val="tx1"/>
                  </a:solidFill>
                  <a:latin typeface="Gill Sans Light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 Light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 Light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 Light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 Light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 Light" charset="0"/>
                </a:defRPr>
              </a:lvl9pPr>
            </a:lstStyle>
            <a:p>
              <a:pPr algn="ctr"/>
              <a:r>
                <a:rPr lang="en-US" altLang="en-US" sz="1800">
                  <a:latin typeface="+mn-lt"/>
                  <a:cs typeface="Gill Sans Light" charset="0"/>
                </a:rPr>
                <a:t>...</a:t>
              </a:r>
            </a:p>
          </p:txBody>
        </p:sp>
        <p:sp>
          <p:nvSpPr>
            <p:cNvPr id="37" name="Line 30"/>
            <p:cNvSpPr>
              <a:spLocks noChangeShapeType="1"/>
            </p:cNvSpPr>
            <p:nvPr/>
          </p:nvSpPr>
          <p:spPr bwMode="auto">
            <a:xfrm>
              <a:off x="2061528" y="2536486"/>
              <a:ext cx="117951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Line 31"/>
            <p:cNvSpPr>
              <a:spLocks noChangeShapeType="1"/>
            </p:cNvSpPr>
            <p:nvPr/>
          </p:nvSpPr>
          <p:spPr bwMode="auto">
            <a:xfrm>
              <a:off x="429768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Line 32"/>
            <p:cNvSpPr>
              <a:spLocks noChangeShapeType="1"/>
            </p:cNvSpPr>
            <p:nvPr/>
          </p:nvSpPr>
          <p:spPr bwMode="auto">
            <a:xfrm>
              <a:off x="6604000" y="2536486"/>
              <a:ext cx="1177925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150374"/>
            <a:ext cx="7924527" cy="5026589"/>
          </a:xfrm>
        </p:spPr>
        <p:txBody>
          <a:bodyPr/>
          <a:lstStyle/>
          <a:p>
            <a:r>
              <a:rPr lang="EN-US" altLang="ZH-HK" dirty="0"/>
              <a:t>World's first decentralized Cryptocurrency</a:t>
            </a:r>
          </a:p>
          <a:p>
            <a:r>
              <a:rPr lang="EN-US" altLang="ZH-HK" dirty="0"/>
              <a:t>Invented in 2009 by Satoshi Nakamoto (</a:t>
            </a:r>
            <a:r>
              <a:rPr lang="ZH-HK" altLang="EN-US" dirty="0"/>
              <a:t>中本</a:t>
            </a:r>
            <a:r>
              <a:rPr lang="zh-CN" altLang="en-US" dirty="0"/>
              <a:t>聪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No bank or central authority</a:t>
            </a:r>
          </a:p>
          <a:p>
            <a:r>
              <a:rPr lang="EN-US" altLang="ZH-HK" dirty="0"/>
              <a:t>Distributed consensus system</a:t>
            </a:r>
            <a:endParaRPr lang="en-US" altLang="zh-HK" dirty="0"/>
          </a:p>
          <a:p>
            <a:r>
              <a:rPr lang="en-US" dirty="0">
                <a:hlinkClick r:id="rId2" action="ppaction://hlinkfile"/>
              </a:rPr>
              <a:t>Blockchain Viewer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Block</a:t>
            </a:r>
            <a:r>
              <a:rPr lang="en-US" dirty="0"/>
              <a:t>, </a:t>
            </a:r>
            <a:r>
              <a:rPr lang="en-US" dirty="0" err="1">
                <a:hlinkClick r:id="rId4"/>
              </a:rPr>
              <a:t>txn</a:t>
            </a:r>
            <a:r>
              <a:rPr lang="en-US" dirty="0"/>
              <a:t>, Address, </a:t>
            </a:r>
            <a:r>
              <a:rPr lang="en-US" dirty="0">
                <a:hlinkClick r:id="rId5"/>
              </a:rPr>
              <a:t>tree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4</a:t>
            </a:fld>
            <a:endParaRPr lang="en-US"/>
          </a:p>
        </p:txBody>
      </p:sp>
      <p:pic>
        <p:nvPicPr>
          <p:cNvPr id="5" name="圖片 7" descr="Distributed consensus syste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093" y="2165477"/>
            <a:ext cx="2452714" cy="212785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48617" y="0"/>
            <a:ext cx="2515563" cy="2396447"/>
            <a:chOff x="7949745" y="1355620"/>
            <a:chExt cx="2328788" cy="2323645"/>
          </a:xfrm>
        </p:grpSpPr>
        <p:pic>
          <p:nvPicPr>
            <p:cNvPr id="6" name="圖片 3" descr="bank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5381" y="1355620"/>
              <a:ext cx="2169581" cy="1750043"/>
            </a:xfrm>
            <a:prstGeom prst="rect">
              <a:avLst/>
            </a:prstGeom>
          </p:spPr>
        </p:pic>
        <p:sp>
          <p:nvSpPr>
            <p:cNvPr id="7" name="乘號 6"/>
            <p:cNvSpPr/>
            <p:nvPr/>
          </p:nvSpPr>
          <p:spPr>
            <a:xfrm>
              <a:off x="7949745" y="1577205"/>
              <a:ext cx="2328788" cy="21020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Bitcoin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01527"/>
              </p:ext>
            </p:extLst>
          </p:nvPr>
        </p:nvGraphicFramePr>
        <p:xfrm>
          <a:off x="486912" y="1718511"/>
          <a:ext cx="3608838" cy="2286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04419">
                  <a:extLst>
                    <a:ext uri="{9D8B030D-6E8A-4147-A177-3AD203B41FA5}">
                      <a16:colId xmlns:a16="http://schemas.microsoft.com/office/drawing/2014/main" val="2721194005"/>
                    </a:ext>
                  </a:extLst>
                </a:gridCol>
                <a:gridCol w="1804419">
                  <a:extLst>
                    <a:ext uri="{9D8B030D-6E8A-4147-A177-3AD203B41FA5}">
                      <a16:colId xmlns:a16="http://schemas.microsoft.com/office/drawing/2014/main" val="2277102548"/>
                    </a:ext>
                  </a:extLst>
                </a:gridCol>
              </a:tblGrid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Alice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5.4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139002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383358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Frank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700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695560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Carlos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0.0000001</a:t>
                      </a:r>
                    </a:p>
                  </a:txBody>
                  <a:tcPr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606845"/>
                  </a:ext>
                </a:extLst>
              </a:tr>
              <a:tr h="456398"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014838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00620" y="1187358"/>
            <a:ext cx="178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Ledger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5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413500" y="689809"/>
            <a:ext cx="3254358" cy="3120841"/>
            <a:chOff x="6413500" y="689809"/>
            <a:chExt cx="3254358" cy="312084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br>
                <a:rPr lang="en-US" sz="1400" b="1" dirty="0">
                  <a:solidFill>
                    <a:schemeClr val="tx1"/>
                  </a:solidFill>
                </a:rPr>
              </a:b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8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____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cxnSpLocks/>
              <a:stCxn id="53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  <a:stCxn id="54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endCxn id="55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stCxn id="57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  <a:stCxn id="56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396480" y="4318001"/>
            <a:ext cx="2374426" cy="2318360"/>
            <a:chOff x="6413500" y="689809"/>
            <a:chExt cx="3254358" cy="3120841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>
              <a:cxnSpLocks/>
              <a:stCxn id="88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stCxn id="89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endCxn id="90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  <a:stCxn id="92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  <a:stCxn id="91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440" y="5370988"/>
            <a:ext cx="998650" cy="6757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578" y="4461102"/>
            <a:ext cx="2432221" cy="22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18650"/>
            <a:ext cx="2743200" cy="365125"/>
          </a:xfrm>
        </p:spPr>
        <p:txBody>
          <a:bodyPr/>
          <a:lstStyle/>
          <a:p>
            <a:fld id="{656EEF9C-D8EE-4444-AD18-FDA4DCDDF73B}" type="slidenum">
              <a:rPr lang="en-US" smtClean="0"/>
              <a:t>6</a:t>
            </a:fld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2218698" y="452755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460248" y="376217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5698498" y="5613463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72466" y="3239210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cxnSpLocks/>
            <a:endCxn id="7" idx="2"/>
          </p:cNvCxnSpPr>
          <p:nvPr/>
        </p:nvCxnSpPr>
        <p:spPr>
          <a:xfrm>
            <a:off x="529085" y="4641850"/>
            <a:ext cx="168961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7" idx="6"/>
            <a:endCxn id="8" idx="3"/>
          </p:cNvCxnSpPr>
          <p:nvPr/>
        </p:nvCxnSpPr>
        <p:spPr>
          <a:xfrm flipV="1">
            <a:off x="2434598" y="3957293"/>
            <a:ext cx="2057268" cy="68455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7" idx="6"/>
            <a:endCxn id="9" idx="2"/>
          </p:cNvCxnSpPr>
          <p:nvPr/>
        </p:nvCxnSpPr>
        <p:spPr>
          <a:xfrm>
            <a:off x="2434598" y="4641850"/>
            <a:ext cx="3263900" cy="1085913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31557" y="253446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9807" y="4299571"/>
            <a:ext cx="1073282" cy="1153262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dirty="0">
                <a:solidFill>
                  <a:schemeClr val="tx1"/>
                </a:solidFill>
              </a:rPr>
              <a:t>Ledger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Alice  25</a:t>
            </a:r>
          </a:p>
          <a:p>
            <a:pPr algn="ctr">
              <a:lnSpc>
                <a:spcPts val="2200"/>
              </a:lnSpc>
            </a:pPr>
            <a:r>
              <a:rPr lang="en-US" dirty="0">
                <a:solidFill>
                  <a:schemeClr val="tx1"/>
                </a:solidFill>
              </a:rPr>
              <a:t>Bob  10</a:t>
            </a:r>
          </a:p>
          <a:p>
            <a:pPr algn="ctr">
              <a:lnSpc>
                <a:spcPts val="1200"/>
              </a:lnSpc>
            </a:pP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____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2541" y="4780907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45566" y="346442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76148" y="2759575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20484" y="4527550"/>
            <a:ext cx="336682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</a:t>
            </a:r>
          </a:p>
          <a:p>
            <a:r>
              <a:rPr lang="en-US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007527" y="4798054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07526" y="4790105"/>
            <a:ext cx="657291" cy="42294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A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B</a:t>
            </a:r>
            <a:endParaRPr lang="en-US" sz="1400" dirty="0">
              <a:solidFill>
                <a:schemeClr val="tx1"/>
              </a:solidFill>
            </a:endParaRPr>
          </a:p>
          <a:p>
            <a:pPr algn="ctr">
              <a:lnSpc>
                <a:spcPts val="1400"/>
              </a:lnSpc>
            </a:pPr>
            <a:r>
              <a:rPr lang="en-US" sz="1400" dirty="0">
                <a:solidFill>
                  <a:schemeClr val="tx1"/>
                </a:solidFill>
              </a:rPr>
              <a:t>50 BTC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556365" y="1519162"/>
            <a:ext cx="4678019" cy="728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Alice  </a:t>
            </a:r>
            <a:r>
              <a:rPr lang="en-US" dirty="0">
                <a:sym typeface="Wingdings" panose="05000000000000000000" pitchFamily="2" charset="2"/>
              </a:rPr>
              <a:t>  Bob       5.0  BTC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565709" y="121519"/>
            <a:ext cx="2099070" cy="2169369"/>
            <a:chOff x="6413500" y="689809"/>
            <a:chExt cx="3254358" cy="3120841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2534" y="1323960"/>
              <a:ext cx="2267364" cy="2213409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413500" y="1145003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85496" y="689809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13500" y="2341186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93226" y="3016899"/>
              <a:ext cx="582990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987695" y="2832475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9090010" y="1483560"/>
              <a:ext cx="577848" cy="7937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>
                <a:lnSpc>
                  <a:spcPts val="14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Ledger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br>
                <a:rPr lang="en-US" sz="900" b="1" dirty="0">
                  <a:solidFill>
                    <a:schemeClr val="tx1"/>
                  </a:solidFill>
                </a:rPr>
              </a:b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 ____</a:t>
              </a:r>
            </a:p>
            <a:p>
              <a:pPr algn="ctr">
                <a:lnSpc>
                  <a:spcPts val="400"/>
                </a:lnSpc>
              </a:pPr>
              <a:r>
                <a:rPr lang="en-US" sz="900" b="1" dirty="0">
                  <a:solidFill>
                    <a:schemeClr val="tx1"/>
                  </a:solidFill>
                </a:rPr>
                <a:t>____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stCxn id="45" idx="2"/>
            </p:cNvCxnSpPr>
            <p:nvPr/>
          </p:nvCxnSpPr>
          <p:spPr>
            <a:xfrm flipH="1">
              <a:off x="7976216" y="1483560"/>
              <a:ext cx="298204" cy="5456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46" idx="3"/>
            </p:cNvCxnSpPr>
            <p:nvPr/>
          </p:nvCxnSpPr>
          <p:spPr>
            <a:xfrm flipV="1">
              <a:off x="6991348" y="2442186"/>
              <a:ext cx="424764" cy="2958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  <a:endCxn id="47" idx="0"/>
            </p:cNvCxnSpPr>
            <p:nvPr/>
          </p:nvCxnSpPr>
          <p:spPr>
            <a:xfrm flipH="1">
              <a:off x="7684721" y="2360558"/>
              <a:ext cx="84662" cy="65634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49" idx="1"/>
            </p:cNvCxnSpPr>
            <p:nvPr/>
          </p:nvCxnSpPr>
          <p:spPr>
            <a:xfrm flipH="1">
              <a:off x="8742214" y="1880436"/>
              <a:ext cx="347796" cy="63252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stCxn id="48" idx="1"/>
            </p:cNvCxnSpPr>
            <p:nvPr/>
          </p:nvCxnSpPr>
          <p:spPr>
            <a:xfrm flipH="1" flipV="1">
              <a:off x="8585817" y="2638801"/>
              <a:ext cx="401878" cy="59055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6989005" y="1541878"/>
              <a:ext cx="551068" cy="66628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35" y="1065676"/>
            <a:ext cx="998650" cy="6757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21" y="70719"/>
            <a:ext cx="2166069" cy="218845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920493" y="2641587"/>
            <a:ext cx="26660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</a:t>
            </a:r>
          </a:p>
          <a:p>
            <a:r>
              <a:rPr lang="en-US" sz="2000" dirty="0">
                <a:sym typeface="Wingdings" panose="05000000000000000000" pitchFamily="2" charset="2"/>
              </a:rPr>
              <a:t>Andy  Juan	6 BTC</a:t>
            </a: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</a:t>
            </a:r>
            <a:endParaRPr lang="en-US" sz="2000" dirty="0"/>
          </a:p>
        </p:txBody>
      </p:sp>
      <p:sp>
        <p:nvSpPr>
          <p:cNvPr id="61" name="Flowchart: Connector 60"/>
          <p:cNvSpPr/>
          <p:nvPr/>
        </p:nvSpPr>
        <p:spPr>
          <a:xfrm>
            <a:off x="6862340" y="4332428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7677711" y="3909479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7641375" y="4728966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cxnSpLocks/>
            <a:stCxn id="61" idx="6"/>
            <a:endCxn id="64" idx="3"/>
          </p:cNvCxnSpPr>
          <p:nvPr/>
        </p:nvCxnSpPr>
        <p:spPr>
          <a:xfrm flipV="1">
            <a:off x="7078240" y="4104601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cxnSpLocks/>
            <a:stCxn id="61" idx="5"/>
            <a:endCxn id="65" idx="2"/>
          </p:cNvCxnSpPr>
          <p:nvPr/>
        </p:nvCxnSpPr>
        <p:spPr>
          <a:xfrm>
            <a:off x="7046622" y="4527550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Connector 77"/>
          <p:cNvSpPr/>
          <p:nvPr/>
        </p:nvSpPr>
        <p:spPr>
          <a:xfrm>
            <a:off x="8425128" y="4305630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/>
          <p:cNvSpPr/>
          <p:nvPr/>
        </p:nvSpPr>
        <p:spPr>
          <a:xfrm>
            <a:off x="8388792" y="5125117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cxnSpLocks/>
            <a:endCxn id="78" idx="3"/>
          </p:cNvCxnSpPr>
          <p:nvPr/>
        </p:nvCxnSpPr>
        <p:spPr>
          <a:xfrm flipV="1">
            <a:off x="7825657" y="4500752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cxnSpLocks/>
            <a:endCxn id="79" idx="2"/>
          </p:cNvCxnSpPr>
          <p:nvPr/>
        </p:nvCxnSpPr>
        <p:spPr>
          <a:xfrm>
            <a:off x="7794039" y="4923701"/>
            <a:ext cx="594753" cy="31571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lowchart: Connector 81"/>
          <p:cNvSpPr/>
          <p:nvPr/>
        </p:nvSpPr>
        <p:spPr>
          <a:xfrm>
            <a:off x="9091495" y="4695101"/>
            <a:ext cx="215900" cy="228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cxnSpLocks/>
            <a:endCxn id="82" idx="3"/>
          </p:cNvCxnSpPr>
          <p:nvPr/>
        </p:nvCxnSpPr>
        <p:spPr>
          <a:xfrm flipV="1">
            <a:off x="8492024" y="4890223"/>
            <a:ext cx="631089" cy="34212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9690966" y="3762499"/>
            <a:ext cx="13884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Passing other’s transactions along</a:t>
            </a:r>
          </a:p>
        </p:txBody>
      </p:sp>
    </p:spTree>
    <p:extLst>
      <p:ext uri="{BB962C8B-B14F-4D97-AF65-F5344CB8AC3E}">
        <p14:creationId xmlns:p14="http://schemas.microsoft.com/office/powerpoint/2010/main" val="11607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14127 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4.07407E-6 L 0.18346 -0.105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3.33333E-6 L 0.28554 0.16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60" grpId="0"/>
      <p:bldP spid="61" grpId="0" animBg="1"/>
      <p:bldP spid="64" grpId="0" animBg="1"/>
      <p:bldP spid="65" grpId="0" animBg="1"/>
      <p:bldP spid="78" grpId="0" animBg="1"/>
      <p:bldP spid="79" grpId="0" animBg="1"/>
      <p:bldP spid="82" grpId="0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2" y="4338160"/>
            <a:ext cx="6450638" cy="1250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Sending Money &amp; Authentication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403" y="1531237"/>
            <a:ext cx="1101597" cy="1133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95102" y="2024061"/>
            <a:ext cx="198918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Digital Signature</a:t>
            </a:r>
          </a:p>
          <a:p>
            <a:r>
              <a:rPr lang="en-US" dirty="0"/>
              <a:t>Bf853d30272138df448817512c8de9cc3f75849eac1234cc</a:t>
            </a:r>
            <a:br>
              <a:rPr lang="en-US" dirty="0"/>
            </a:br>
            <a:r>
              <a:rPr lang="en-US" dirty="0"/>
              <a:t>…</a:t>
            </a:r>
          </a:p>
        </p:txBody>
      </p:sp>
      <p:sp>
        <p:nvSpPr>
          <p:cNvPr id="9" name="Rectangle 8"/>
          <p:cNvSpPr/>
          <p:nvPr/>
        </p:nvSpPr>
        <p:spPr>
          <a:xfrm>
            <a:off x="7249420" y="1531005"/>
            <a:ext cx="45478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Transaction Messages</a:t>
            </a:r>
          </a:p>
          <a:p>
            <a:r>
              <a:rPr lang="en-US" dirty="0"/>
              <a:t>                                                   Digital Signature</a:t>
            </a:r>
          </a:p>
          <a:p>
            <a:r>
              <a:rPr lang="en-US" sz="2000" dirty="0"/>
              <a:t>Alice  </a:t>
            </a:r>
            <a:r>
              <a:rPr lang="en-US" sz="2000" dirty="0">
                <a:sym typeface="Wingdings" panose="05000000000000000000" pitchFamily="2" charset="2"/>
              </a:rPr>
              <a:t>  Bob	5  BTC	</a:t>
            </a:r>
            <a:r>
              <a:rPr lang="en-US" sz="2000" dirty="0"/>
              <a:t>d302721…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June 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Dave	8 BTC	</a:t>
            </a:r>
            <a:r>
              <a:rPr lang="en-US" sz="2000" dirty="0"/>
              <a:t>81758de…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Andy  Juan	6 BTC	</a:t>
            </a:r>
            <a:r>
              <a:rPr lang="en-US" sz="2000" dirty="0"/>
              <a:t>17512c8…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/>
              <a:t>Sam  </a:t>
            </a:r>
            <a:r>
              <a:rPr lang="en-US" sz="2000" dirty="0">
                <a:sym typeface="Wingdings" panose="05000000000000000000" pitchFamily="2" charset="2"/>
              </a:rPr>
              <a:t> John	4 BTC	</a:t>
            </a:r>
            <a:r>
              <a:rPr lang="en-US" sz="2000" dirty="0"/>
              <a:t>9eac123…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602329" y="2249419"/>
            <a:ext cx="1134558" cy="8300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solidFill>
                  <a:srgbClr val="FF0000"/>
                </a:solidFill>
              </a:rPr>
              <a:t>different every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8769" y="5092046"/>
            <a:ext cx="1082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96635" y="5098362"/>
            <a:ext cx="976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1070" y="576736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3" y="2152768"/>
            <a:ext cx="2026013" cy="886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790045">
            <a:off x="699012" y="1755952"/>
            <a:ext cx="10550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? Alice ?</a:t>
            </a:r>
          </a:p>
        </p:txBody>
      </p:sp>
    </p:spTree>
    <p:extLst>
      <p:ext uri="{BB962C8B-B14F-4D97-AF65-F5344CB8AC3E}">
        <p14:creationId xmlns:p14="http://schemas.microsoft.com/office/powerpoint/2010/main" val="230745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3248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Signature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32733" y="1041331"/>
            <a:ext cx="4170965" cy="121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Digital Signature Math</a:t>
            </a:r>
          </a:p>
          <a:p>
            <a:r>
              <a:rPr lang="en-US" sz="2000" dirty="0" err="1"/>
              <a:t>ecdsa</a:t>
            </a:r>
            <a:r>
              <a:rPr lang="en-US" sz="2000" dirty="0"/>
              <a:t>  </a:t>
            </a:r>
            <a:r>
              <a:rPr lang="en-US" sz="1400" dirty="0"/>
              <a:t>(elliptic curve digital signature algorithm)</a:t>
            </a:r>
            <a:endParaRPr lang="en-US" sz="2000" dirty="0"/>
          </a:p>
          <a:p>
            <a:r>
              <a:rPr lang="en-US" sz="2000" dirty="0"/>
              <a:t>”mathematical trap door”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07370" y="1276350"/>
            <a:ext cx="2653330" cy="2286000"/>
            <a:chOff x="407370" y="1276350"/>
            <a:chExt cx="2653330" cy="2286000"/>
          </a:xfrm>
        </p:grpSpPr>
        <p:sp>
          <p:nvSpPr>
            <p:cNvPr id="9" name="Rectangle 8"/>
            <p:cNvSpPr/>
            <p:nvPr/>
          </p:nvSpPr>
          <p:spPr>
            <a:xfrm>
              <a:off x="443530" y="1276350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27200" y="1338513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36988" y="2895865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7370" y="2950468"/>
              <a:ext cx="1333500" cy="611882"/>
            </a:xfrm>
            <a:prstGeom prst="rect">
              <a:avLst/>
            </a:prstGeom>
            <a:solidFill>
              <a:srgbClr val="FF0000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Message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69900" y="2140330"/>
            <a:ext cx="1333500" cy="611882"/>
          </a:xfrm>
          <a:prstGeom prst="rect">
            <a:avLst/>
          </a:prstGeom>
          <a:solidFill>
            <a:srgbClr val="00B05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Message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57016" y="2217861"/>
            <a:ext cx="1754584" cy="456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Digital Signature</a:t>
            </a:r>
          </a:p>
        </p:txBody>
      </p:sp>
      <p:cxnSp>
        <p:nvCxnSpPr>
          <p:cNvPr id="20" name="Straight Arrow Connector 19"/>
          <p:cNvCxnSpPr>
            <a:cxnSpLocks/>
            <a:stCxn id="18" idx="3"/>
            <a:endCxn id="19" idx="1"/>
          </p:cNvCxnSpPr>
          <p:nvPr/>
        </p:nvCxnSpPr>
        <p:spPr>
          <a:xfrm>
            <a:off x="1803400" y="2446271"/>
            <a:ext cx="353616" cy="0"/>
          </a:xfrm>
          <a:prstGeom prst="straightConnector1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316508" y="4330700"/>
            <a:ext cx="7208242" cy="235013"/>
            <a:chOff x="316508" y="4330700"/>
            <a:chExt cx="7208242" cy="235013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316508" y="4445000"/>
              <a:ext cx="7208242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lowchart: Connector 24"/>
            <p:cNvSpPr/>
            <p:nvPr/>
          </p:nvSpPr>
          <p:spPr>
            <a:xfrm>
              <a:off x="149860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638550" y="4330700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854700" y="4337113"/>
              <a:ext cx="215900" cy="228600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06450" y="4715257"/>
            <a:ext cx="1555750" cy="1723643"/>
            <a:chOff x="2470150" y="5572507"/>
            <a:chExt cx="1555750" cy="1723643"/>
          </a:xfrm>
        </p:grpSpPr>
        <p:sp>
          <p:nvSpPr>
            <p:cNvPr id="28" name="Rectangle 27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493168268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52750" y="4715257"/>
            <a:ext cx="1555750" cy="1723643"/>
            <a:chOff x="2470150" y="5572507"/>
            <a:chExt cx="1555750" cy="1723643"/>
          </a:xfrm>
        </p:grpSpPr>
        <p:sp>
          <p:nvSpPr>
            <p:cNvPr id="32" name="Rectangle 31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C00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184775" y="4692200"/>
            <a:ext cx="1555750" cy="1723643"/>
            <a:chOff x="2470150" y="5572507"/>
            <a:chExt cx="1555750" cy="1723643"/>
          </a:xfrm>
          <a:solidFill>
            <a:srgbClr val="FF0000"/>
          </a:solidFill>
        </p:grpSpPr>
        <p:sp>
          <p:nvSpPr>
            <p:cNvPr id="35" name="Rectangle 34"/>
            <p:cNvSpPr/>
            <p:nvPr/>
          </p:nvSpPr>
          <p:spPr>
            <a:xfrm>
              <a:off x="2470150" y="5572507"/>
              <a:ext cx="1555750" cy="1723643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 </a:t>
              </a:r>
            </a:p>
            <a:p>
              <a:pPr algn="ctr"/>
              <a:endParaRPr lang="en-US" sz="700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493830493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4931</a:t>
              </a:r>
              <a:r>
                <a:rPr lang="en-US" b="1" dirty="0">
                  <a:solidFill>
                    <a:srgbClr val="FFC00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8268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…</a:t>
              </a:r>
              <a:br>
                <a:rPr lang="en-US" dirty="0">
                  <a:solidFill>
                    <a:schemeClr val="tx1"/>
                  </a:solidFill>
                </a:rPr>
              </a:b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50133" y="6893554"/>
              <a:ext cx="1240234" cy="322328"/>
            </a:xfrm>
            <a:prstGeom prst="rect">
              <a:avLst/>
            </a:prstGeom>
            <a:grp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Dig Signature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01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284" y="897973"/>
            <a:ext cx="3595895" cy="2031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Transactions in more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1274" y="2530663"/>
            <a:ext cx="5812905" cy="41908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Original Message</a:t>
            </a:r>
          </a:p>
          <a:p>
            <a:pPr lvl="1"/>
            <a:r>
              <a:rPr lang="en-US" dirty="0"/>
              <a:t>An ECDSA hash (Signature)</a:t>
            </a:r>
          </a:p>
          <a:p>
            <a:pPr lvl="1"/>
            <a:r>
              <a:rPr lang="en-US" dirty="0"/>
              <a:t>A public key</a:t>
            </a:r>
          </a:p>
          <a:p>
            <a:pPr lvl="2"/>
            <a:r>
              <a:rPr lang="en-US" dirty="0"/>
              <a:t>that belongs to the redeemer of the output transaction. </a:t>
            </a:r>
          </a:p>
          <a:p>
            <a:r>
              <a:rPr lang="en-US" dirty="0"/>
              <a:t>Output contains</a:t>
            </a:r>
          </a:p>
          <a:p>
            <a:pPr lvl="1"/>
            <a:r>
              <a:rPr lang="en-US" dirty="0"/>
              <a:t>Amount: </a:t>
            </a:r>
            <a:r>
              <a:rPr lang="en-US" sz="1600" dirty="0"/>
              <a:t>being sent to the recipient.</a:t>
            </a:r>
          </a:p>
          <a:p>
            <a:pPr lvl="1"/>
            <a:r>
              <a:rPr lang="en-US" dirty="0"/>
              <a:t>Voluntary transaction fee</a:t>
            </a:r>
          </a:p>
          <a:p>
            <a:pPr lvl="1"/>
            <a:r>
              <a:rPr lang="en-US" dirty="0"/>
              <a:t>Change</a:t>
            </a:r>
          </a:p>
          <a:p>
            <a:pPr lvl="2"/>
            <a:r>
              <a:rPr lang="en-US" dirty="0"/>
              <a:t>being sent back to the original sender</a:t>
            </a:r>
          </a:p>
          <a:p>
            <a:r>
              <a:rPr lang="en-US" dirty="0"/>
              <a:t>Block chain </a:t>
            </a:r>
          </a:p>
          <a:p>
            <a:pPr lvl="1"/>
            <a:r>
              <a:rPr lang="en-US" dirty="0"/>
              <a:t>prevents the double spend attack </a:t>
            </a:r>
          </a:p>
          <a:p>
            <a:pPr lvl="2"/>
            <a:r>
              <a:rPr lang="en-US" dirty="0"/>
              <a:t>by giving other nodes the power to verify that transaction inputs were not already spent somewhere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EEF9C-D8EE-4444-AD18-FDA4DCDDF73B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57760" y="2369389"/>
            <a:ext cx="5674983" cy="4453543"/>
            <a:chOff x="12700" y="1998663"/>
            <a:chExt cx="5016500" cy="398462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0" y="2027238"/>
              <a:ext cx="3159125" cy="391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825" y="1998663"/>
              <a:ext cx="1784350" cy="3944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438" y="2016125"/>
              <a:ext cx="2163762" cy="396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46" y="160775"/>
            <a:ext cx="5951605" cy="11536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67022" y="880155"/>
            <a:ext cx="896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Create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47852" y="897973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 Black" panose="020B0A04020102020204" pitchFamily="34" charset="0"/>
              </a:rPr>
              <a:t>Verify</a:t>
            </a:r>
            <a:r>
              <a:rPr lang="en-US" sz="1100" dirty="0">
                <a:solidFill>
                  <a:srgbClr val="FF0000"/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7760" y="1258842"/>
            <a:ext cx="5347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Signature = f(message, private key)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1=? V(message, public key, signature)</a:t>
            </a:r>
          </a:p>
        </p:txBody>
      </p:sp>
    </p:spTree>
    <p:extLst>
      <p:ext uri="{BB962C8B-B14F-4D97-AF65-F5344CB8AC3E}">
        <p14:creationId xmlns:p14="http://schemas.microsoft.com/office/powerpoint/2010/main" val="3671562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8345</TotalTime>
  <Words>1791</Words>
  <Application>Microsoft Office PowerPoint</Application>
  <PresentationFormat>Widescreen</PresentationFormat>
  <Paragraphs>549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Gill Sans</vt:lpstr>
      <vt:lpstr>Gill Sans Light</vt:lpstr>
      <vt:lpstr>新細明體</vt:lpstr>
      <vt:lpstr>Microsoft YaHei</vt:lpstr>
      <vt:lpstr>等线</vt:lpstr>
      <vt:lpstr>等线 Light</vt:lpstr>
      <vt:lpstr>Arial</vt:lpstr>
      <vt:lpstr>Arial Black</vt:lpstr>
      <vt:lpstr>Calibri</vt:lpstr>
      <vt:lpstr>Calibri Light</vt:lpstr>
      <vt:lpstr>Times New Roman</vt:lpstr>
      <vt:lpstr>Wingdings</vt:lpstr>
      <vt:lpstr>Wingdings 3</vt:lpstr>
      <vt:lpstr>Office Theme</vt:lpstr>
      <vt:lpstr>比特币 实现技术解析</vt:lpstr>
      <vt:lpstr>How Bitcoin Works</vt:lpstr>
      <vt:lpstr>Outline</vt:lpstr>
      <vt:lpstr>Introduction</vt:lpstr>
      <vt:lpstr>What is Bitcoin</vt:lpstr>
      <vt:lpstr>Sending Money</vt:lpstr>
      <vt:lpstr>Sending Money &amp; Authentication</vt:lpstr>
      <vt:lpstr>Digital Signature</vt:lpstr>
      <vt:lpstr>Transactions in more detail</vt:lpstr>
      <vt:lpstr>Transaction and Ledger</vt:lpstr>
      <vt:lpstr>Real Transactions</vt:lpstr>
      <vt:lpstr>Transaction Verification</vt:lpstr>
      <vt:lpstr>Balance Calculation</vt:lpstr>
      <vt:lpstr>Complex Transactions: Mathematical Puzzles</vt:lpstr>
      <vt:lpstr>Transaction Security</vt:lpstr>
      <vt:lpstr>Block Chain</vt:lpstr>
      <vt:lpstr>Cryptographic Hash</vt:lpstr>
      <vt:lpstr>Block Header Hash Relations</vt:lpstr>
      <vt:lpstr>Double Spending Prevention</vt:lpstr>
      <vt:lpstr>Recap</vt:lpstr>
      <vt:lpstr>Mining</vt:lpstr>
      <vt:lpstr>Chain Applications</vt:lpstr>
      <vt:lpstr>Blockchain for business</vt:lpstr>
      <vt:lpstr>Shared ledger &amp; Smart Contract</vt:lpstr>
      <vt:lpstr>Privacy &amp; Trust</vt:lpstr>
      <vt:lpstr>Specific Applications</vt:lpstr>
      <vt:lpstr>Summery</vt:lpstr>
      <vt:lpstr>Q &amp; A</vt:lpstr>
      <vt:lpstr>Ethereum</vt:lpstr>
      <vt:lpstr>PowerPoint Presentation</vt:lpstr>
      <vt:lpstr>PowerPoint Presentation</vt:lpstr>
      <vt:lpstr>PowerPoint Presentation</vt:lpstr>
      <vt:lpstr>PowerPoint Presentation</vt:lpstr>
      <vt:lpstr>Cryptographic Basic – Large Numbers</vt:lpstr>
      <vt:lpstr>Cryptographic Basics - Hash</vt:lpstr>
      <vt:lpstr>Cryptographic Basics - Asymmetric encryption</vt:lpstr>
      <vt:lpstr>Reference documents</vt:lpstr>
      <vt:lpstr>Coins flow from Inputs to Outputs_TODO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Bitcoin Works Under the Hood</dc:title>
  <dc:creator>awu</dc:creator>
  <cp:lastModifiedBy>awu</cp:lastModifiedBy>
  <cp:revision>231</cp:revision>
  <dcterms:created xsi:type="dcterms:W3CDTF">2017-05-28T02:47:33Z</dcterms:created>
  <dcterms:modified xsi:type="dcterms:W3CDTF">2017-06-05T00:44:02Z</dcterms:modified>
</cp:coreProperties>
</file>